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3"/>
  </p:notesMasterIdLst>
  <p:handoutMasterIdLst>
    <p:handoutMasterId r:id="rId74"/>
  </p:handoutMasterIdLst>
  <p:sldIdLst>
    <p:sldId id="268" r:id="rId2"/>
    <p:sldId id="269" r:id="rId3"/>
    <p:sldId id="276" r:id="rId4"/>
    <p:sldId id="277" r:id="rId5"/>
    <p:sldId id="275" r:id="rId6"/>
    <p:sldId id="278" r:id="rId7"/>
    <p:sldId id="273" r:id="rId8"/>
    <p:sldId id="274" r:id="rId9"/>
    <p:sldId id="281" r:id="rId10"/>
    <p:sldId id="279" r:id="rId11"/>
    <p:sldId id="280" r:id="rId12"/>
    <p:sldId id="291" r:id="rId13"/>
    <p:sldId id="257" r:id="rId14"/>
    <p:sldId id="283" r:id="rId15"/>
    <p:sldId id="282" r:id="rId16"/>
    <p:sldId id="284" r:id="rId17"/>
    <p:sldId id="272" r:id="rId18"/>
    <p:sldId id="302" r:id="rId19"/>
    <p:sldId id="285" r:id="rId20"/>
    <p:sldId id="286" r:id="rId21"/>
    <p:sldId id="288" r:id="rId22"/>
    <p:sldId id="289" r:id="rId23"/>
    <p:sldId id="313" r:id="rId24"/>
    <p:sldId id="287" r:id="rId25"/>
    <p:sldId id="303" r:id="rId26"/>
    <p:sldId id="326" r:id="rId27"/>
    <p:sldId id="316" r:id="rId28"/>
    <p:sldId id="293" r:id="rId29"/>
    <p:sldId id="317" r:id="rId30"/>
    <p:sldId id="318" r:id="rId31"/>
    <p:sldId id="309" r:id="rId32"/>
    <p:sldId id="319" r:id="rId33"/>
    <p:sldId id="320" r:id="rId34"/>
    <p:sldId id="321" r:id="rId35"/>
    <p:sldId id="322" r:id="rId36"/>
    <p:sldId id="323" r:id="rId37"/>
    <p:sldId id="294" r:id="rId38"/>
    <p:sldId id="308" r:id="rId39"/>
    <p:sldId id="307" r:id="rId40"/>
    <p:sldId id="324" r:id="rId41"/>
    <p:sldId id="292" r:id="rId42"/>
    <p:sldId id="325" r:id="rId43"/>
    <p:sldId id="301" r:id="rId44"/>
    <p:sldId id="260" r:id="rId45"/>
    <p:sldId id="305" r:id="rId46"/>
    <p:sldId id="271" r:id="rId47"/>
    <p:sldId id="298" r:id="rId48"/>
    <p:sldId id="300" r:id="rId49"/>
    <p:sldId id="270" r:id="rId50"/>
    <p:sldId id="296" r:id="rId51"/>
    <p:sldId id="297" r:id="rId52"/>
    <p:sldId id="259" r:id="rId53"/>
    <p:sldId id="262" r:id="rId54"/>
    <p:sldId id="263" r:id="rId55"/>
    <p:sldId id="267" r:id="rId56"/>
    <p:sldId id="264" r:id="rId57"/>
    <p:sldId id="295" r:id="rId58"/>
    <p:sldId id="265" r:id="rId59"/>
    <p:sldId id="266" r:id="rId60"/>
    <p:sldId id="329" r:id="rId61"/>
    <p:sldId id="310" r:id="rId62"/>
    <p:sldId id="311" r:id="rId63"/>
    <p:sldId id="312" r:id="rId64"/>
    <p:sldId id="328" r:id="rId65"/>
    <p:sldId id="314" r:id="rId66"/>
    <p:sldId id="256" r:id="rId67"/>
    <p:sldId id="304" r:id="rId68"/>
    <p:sldId id="330" r:id="rId69"/>
    <p:sldId id="331" r:id="rId70"/>
    <p:sldId id="332" r:id="rId71"/>
    <p:sldId id="333" r:id="rId72"/>
  </p:sldIdLst>
  <p:sldSz cx="9144000" cy="6858000" type="screen4x3"/>
  <p:notesSz cx="6856413" cy="9083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DC90"/>
    <a:srgbClr val="FF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86747" autoAdjust="0"/>
  </p:normalViewPr>
  <p:slideViewPr>
    <p:cSldViewPr>
      <p:cViewPr varScale="1">
        <p:scale>
          <a:sx n="95" d="100"/>
          <a:sy n="95" d="100"/>
        </p:scale>
        <p:origin x="-450"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112" cy="454184"/>
          </a:xfrm>
          <a:prstGeom prst="rect">
            <a:avLst/>
          </a:prstGeom>
        </p:spPr>
        <p:txBody>
          <a:bodyPr vert="horz" lIns="91083" tIns="45542" rIns="91083" bIns="45542" rtlCol="0"/>
          <a:lstStyle>
            <a:lvl1pPr algn="l">
              <a:defRPr sz="1200"/>
            </a:lvl1pPr>
          </a:lstStyle>
          <a:p>
            <a:endParaRPr lang="en-US"/>
          </a:p>
        </p:txBody>
      </p:sp>
      <p:sp>
        <p:nvSpPr>
          <p:cNvPr id="3" name="Date Placeholder 2"/>
          <p:cNvSpPr>
            <a:spLocks noGrp="1"/>
          </p:cNvSpPr>
          <p:nvPr>
            <p:ph type="dt" sz="quarter" idx="1"/>
          </p:nvPr>
        </p:nvSpPr>
        <p:spPr>
          <a:xfrm>
            <a:off x="3883714" y="0"/>
            <a:ext cx="2971112" cy="454184"/>
          </a:xfrm>
          <a:prstGeom prst="rect">
            <a:avLst/>
          </a:prstGeom>
        </p:spPr>
        <p:txBody>
          <a:bodyPr vert="horz" lIns="91083" tIns="45542" rIns="91083" bIns="45542" rtlCol="0"/>
          <a:lstStyle>
            <a:lvl1pPr algn="r">
              <a:defRPr sz="1200"/>
            </a:lvl1pPr>
          </a:lstStyle>
          <a:p>
            <a:fld id="{E553AE64-E808-4F91-B353-88A46A3E0D1D}" type="datetimeFigureOut">
              <a:rPr lang="en-US" smtClean="0"/>
              <a:pPr/>
              <a:t>1/20/2011</a:t>
            </a:fld>
            <a:endParaRPr lang="en-US"/>
          </a:p>
        </p:txBody>
      </p:sp>
      <p:sp>
        <p:nvSpPr>
          <p:cNvPr id="4" name="Footer Placeholder 3"/>
          <p:cNvSpPr>
            <a:spLocks noGrp="1"/>
          </p:cNvSpPr>
          <p:nvPr>
            <p:ph type="ftr" sz="quarter" idx="2"/>
          </p:nvPr>
        </p:nvSpPr>
        <p:spPr>
          <a:xfrm>
            <a:off x="0" y="8627915"/>
            <a:ext cx="2971112" cy="454184"/>
          </a:xfrm>
          <a:prstGeom prst="rect">
            <a:avLst/>
          </a:prstGeom>
        </p:spPr>
        <p:txBody>
          <a:bodyPr vert="horz" lIns="91083" tIns="45542" rIns="91083" bIns="45542" rtlCol="0" anchor="b"/>
          <a:lstStyle>
            <a:lvl1pPr algn="l">
              <a:defRPr sz="1200"/>
            </a:lvl1pPr>
          </a:lstStyle>
          <a:p>
            <a:endParaRPr lang="en-US"/>
          </a:p>
        </p:txBody>
      </p:sp>
      <p:sp>
        <p:nvSpPr>
          <p:cNvPr id="5" name="Slide Number Placeholder 4"/>
          <p:cNvSpPr>
            <a:spLocks noGrp="1"/>
          </p:cNvSpPr>
          <p:nvPr>
            <p:ph type="sldNum" sz="quarter" idx="3"/>
          </p:nvPr>
        </p:nvSpPr>
        <p:spPr>
          <a:xfrm>
            <a:off x="3883714" y="8627915"/>
            <a:ext cx="2971112" cy="454184"/>
          </a:xfrm>
          <a:prstGeom prst="rect">
            <a:avLst/>
          </a:prstGeom>
        </p:spPr>
        <p:txBody>
          <a:bodyPr vert="horz" lIns="91083" tIns="45542" rIns="91083" bIns="45542" rtlCol="0" anchor="b"/>
          <a:lstStyle>
            <a:lvl1pPr algn="r">
              <a:defRPr sz="1200"/>
            </a:lvl1pPr>
          </a:lstStyle>
          <a:p>
            <a:fld id="{A3A9BC7D-BB75-40BA-B966-65B99648EC95}" type="slidenum">
              <a:rPr lang="en-US" smtClean="0"/>
              <a:pPr/>
              <a:t>‹#›</a:t>
            </a:fld>
            <a:endParaRPr lang="en-US"/>
          </a:p>
        </p:txBody>
      </p:sp>
    </p:spTree>
    <p:extLst>
      <p:ext uri="{BB962C8B-B14F-4D97-AF65-F5344CB8AC3E}">
        <p14:creationId xmlns:p14="http://schemas.microsoft.com/office/powerpoint/2010/main" xmlns="" val="13266457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112" cy="454184"/>
          </a:xfrm>
          <a:prstGeom prst="rect">
            <a:avLst/>
          </a:prstGeom>
        </p:spPr>
        <p:txBody>
          <a:bodyPr vert="horz" lIns="91083" tIns="45542" rIns="91083" bIns="45542" rtlCol="0"/>
          <a:lstStyle>
            <a:lvl1pPr algn="l">
              <a:defRPr sz="1200"/>
            </a:lvl1pPr>
          </a:lstStyle>
          <a:p>
            <a:endParaRPr lang="en-US"/>
          </a:p>
        </p:txBody>
      </p:sp>
      <p:sp>
        <p:nvSpPr>
          <p:cNvPr id="3" name="Date Placeholder 2"/>
          <p:cNvSpPr>
            <a:spLocks noGrp="1"/>
          </p:cNvSpPr>
          <p:nvPr>
            <p:ph type="dt" idx="1"/>
          </p:nvPr>
        </p:nvSpPr>
        <p:spPr>
          <a:xfrm>
            <a:off x="3883714" y="0"/>
            <a:ext cx="2971112" cy="454184"/>
          </a:xfrm>
          <a:prstGeom prst="rect">
            <a:avLst/>
          </a:prstGeom>
        </p:spPr>
        <p:txBody>
          <a:bodyPr vert="horz" lIns="91083" tIns="45542" rIns="91083" bIns="45542" rtlCol="0"/>
          <a:lstStyle>
            <a:lvl1pPr algn="r">
              <a:defRPr sz="1200"/>
            </a:lvl1pPr>
          </a:lstStyle>
          <a:p>
            <a:fld id="{42358C83-45B9-49B2-90C2-6891A65DFFBB}" type="datetimeFigureOut">
              <a:rPr lang="en-US" smtClean="0"/>
              <a:pPr/>
              <a:t>1/20/2011</a:t>
            </a:fld>
            <a:endParaRPr lang="en-US"/>
          </a:p>
        </p:txBody>
      </p:sp>
      <p:sp>
        <p:nvSpPr>
          <p:cNvPr id="4" name="Slide Image Placeholder 3"/>
          <p:cNvSpPr>
            <a:spLocks noGrp="1" noRot="1" noChangeAspect="1"/>
          </p:cNvSpPr>
          <p:nvPr>
            <p:ph type="sldImg" idx="2"/>
          </p:nvPr>
        </p:nvSpPr>
        <p:spPr>
          <a:xfrm>
            <a:off x="1157288" y="681038"/>
            <a:ext cx="4541837" cy="3406775"/>
          </a:xfrm>
          <a:prstGeom prst="rect">
            <a:avLst/>
          </a:prstGeom>
          <a:noFill/>
          <a:ln w="12700">
            <a:solidFill>
              <a:prstClr val="black"/>
            </a:solidFill>
          </a:ln>
        </p:spPr>
        <p:txBody>
          <a:bodyPr vert="horz" lIns="91083" tIns="45542" rIns="91083" bIns="45542" rtlCol="0" anchor="ctr"/>
          <a:lstStyle/>
          <a:p>
            <a:endParaRPr lang="en-US"/>
          </a:p>
        </p:txBody>
      </p:sp>
      <p:sp>
        <p:nvSpPr>
          <p:cNvPr id="5" name="Notes Placeholder 4"/>
          <p:cNvSpPr>
            <a:spLocks noGrp="1"/>
          </p:cNvSpPr>
          <p:nvPr>
            <p:ph type="body" sz="quarter" idx="3"/>
          </p:nvPr>
        </p:nvSpPr>
        <p:spPr>
          <a:xfrm>
            <a:off x="685642" y="4314746"/>
            <a:ext cx="5485130" cy="4087654"/>
          </a:xfrm>
          <a:prstGeom prst="rect">
            <a:avLst/>
          </a:prstGeom>
        </p:spPr>
        <p:txBody>
          <a:bodyPr vert="horz" lIns="91083" tIns="45542" rIns="91083" bIns="4554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27915"/>
            <a:ext cx="2971112" cy="454184"/>
          </a:xfrm>
          <a:prstGeom prst="rect">
            <a:avLst/>
          </a:prstGeom>
        </p:spPr>
        <p:txBody>
          <a:bodyPr vert="horz" lIns="91083" tIns="45542" rIns="91083" bIns="45542" rtlCol="0" anchor="b"/>
          <a:lstStyle>
            <a:lvl1pPr algn="l">
              <a:defRPr sz="1200"/>
            </a:lvl1pPr>
          </a:lstStyle>
          <a:p>
            <a:endParaRPr lang="en-US"/>
          </a:p>
        </p:txBody>
      </p:sp>
      <p:sp>
        <p:nvSpPr>
          <p:cNvPr id="7" name="Slide Number Placeholder 6"/>
          <p:cNvSpPr>
            <a:spLocks noGrp="1"/>
          </p:cNvSpPr>
          <p:nvPr>
            <p:ph type="sldNum" sz="quarter" idx="5"/>
          </p:nvPr>
        </p:nvSpPr>
        <p:spPr>
          <a:xfrm>
            <a:off x="3883714" y="8627915"/>
            <a:ext cx="2971112" cy="454184"/>
          </a:xfrm>
          <a:prstGeom prst="rect">
            <a:avLst/>
          </a:prstGeom>
        </p:spPr>
        <p:txBody>
          <a:bodyPr vert="horz" lIns="91083" tIns="45542" rIns="91083" bIns="45542" rtlCol="0" anchor="b"/>
          <a:lstStyle>
            <a:lvl1pPr algn="r">
              <a:defRPr sz="1200"/>
            </a:lvl1pPr>
          </a:lstStyle>
          <a:p>
            <a:fld id="{52D09D66-635C-4490-B4A2-D3F7E90DDCA2}" type="slidenum">
              <a:rPr lang="en-US" smtClean="0"/>
              <a:pPr/>
              <a:t>‹#›</a:t>
            </a:fld>
            <a:endParaRPr lang="en-US"/>
          </a:p>
        </p:txBody>
      </p:sp>
    </p:spTree>
    <p:extLst>
      <p:ext uri="{BB962C8B-B14F-4D97-AF65-F5344CB8AC3E}">
        <p14:creationId xmlns:p14="http://schemas.microsoft.com/office/powerpoint/2010/main" xmlns="" val="26984672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en.wikipedia.org/wiki/Pennsylvania"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en.wikipedia.org/wiki/Missouri" TargetMode="External"/><Relationship Id="rId5" Type="http://schemas.openxmlformats.org/officeDocument/2006/relationships/hyperlink" Target="http://en.wikipedia.org/wiki/Kansas" TargetMode="External"/><Relationship Id="rId4" Type="http://schemas.openxmlformats.org/officeDocument/2006/relationships/hyperlink" Target="http://en.wikipedia.org/wiki/Arkansas"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defTabSz="910834">
              <a:buFontTx/>
              <a:buChar char="-"/>
            </a:pPr>
            <a:r>
              <a:rPr lang="en-US" dirty="0" smtClean="0"/>
              <a:t>“It is all very well to say that individuals must wrestle with their consciences—but only if their consciences are awake and informed. Industrial society…hides animals’ suffering.”</a:t>
            </a:r>
          </a:p>
        </p:txBody>
      </p:sp>
      <p:sp>
        <p:nvSpPr>
          <p:cNvPr id="4" name="Slide Number Placeholder 3"/>
          <p:cNvSpPr>
            <a:spLocks noGrp="1"/>
          </p:cNvSpPr>
          <p:nvPr>
            <p:ph type="sldNum" sz="quarter" idx="10"/>
          </p:nvPr>
        </p:nvSpPr>
        <p:spPr/>
        <p:txBody>
          <a:bodyPr/>
          <a:lstStyle/>
          <a:p>
            <a:fld id="{52D09D66-635C-4490-B4A2-D3F7E90DDCA2}" type="slidenum">
              <a:rPr lang="en-US" smtClean="0"/>
              <a:pPr/>
              <a:t>1</a:t>
            </a:fld>
            <a:endParaRPr lang="en-US"/>
          </a:p>
        </p:txBody>
      </p:sp>
    </p:spTree>
    <p:extLst>
      <p:ext uri="{BB962C8B-B14F-4D97-AF65-F5344CB8AC3E}">
        <p14:creationId xmlns:p14="http://schemas.microsoft.com/office/powerpoint/2010/main" xmlns="" val="41914736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dirty="0" smtClean="0"/>
              <a:t>Afterwards, they do not even get veterinary treatment</a:t>
            </a:r>
            <a:r>
              <a:rPr lang="en-US" baseline="0" dirty="0" smtClean="0"/>
              <a:t> because the fighters do not want to get caught. So they continue living in pain and agony until they die, or worse, until they have to fight again.</a:t>
            </a:r>
          </a:p>
          <a:p>
            <a:pPr marL="170781" indent="-170781">
              <a:buFontTx/>
              <a:buChar char="-"/>
            </a:pPr>
            <a:r>
              <a:rPr lang="en-US" dirty="0"/>
              <a:t>Dogs used in these events often die of blood loss, shock, dehydration, exhaustion, or infection hours or even days after the fight</a:t>
            </a:r>
          </a:p>
        </p:txBody>
      </p:sp>
      <p:sp>
        <p:nvSpPr>
          <p:cNvPr id="4" name="Slide Number Placeholder 3"/>
          <p:cNvSpPr>
            <a:spLocks noGrp="1"/>
          </p:cNvSpPr>
          <p:nvPr>
            <p:ph type="sldNum" sz="quarter" idx="10"/>
          </p:nvPr>
        </p:nvSpPr>
        <p:spPr/>
        <p:txBody>
          <a:bodyPr/>
          <a:lstStyle/>
          <a:p>
            <a:fld id="{52D09D66-635C-4490-B4A2-D3F7E90DDCA2}" type="slidenum">
              <a:rPr lang="en-US" smtClean="0"/>
              <a:pPr/>
              <a:t>11</a:t>
            </a:fld>
            <a:endParaRPr lang="en-US"/>
          </a:p>
        </p:txBody>
      </p:sp>
    </p:spTree>
    <p:extLst>
      <p:ext uri="{BB962C8B-B14F-4D97-AF65-F5344CB8AC3E}">
        <p14:creationId xmlns:p14="http://schemas.microsoft.com/office/powerpoint/2010/main" xmlns="" val="24800665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dirty="0"/>
              <a:t>A high concentration of both puppy mills and breeders has been reported to be in the states of </a:t>
            </a:r>
            <a:r>
              <a:rPr lang="en-US" dirty="0">
                <a:hlinkClick r:id="rId3" tooltip="Pennsylvania"/>
              </a:rPr>
              <a:t>Pennsylvania</a:t>
            </a:r>
            <a:r>
              <a:rPr lang="en-US" dirty="0"/>
              <a:t>, </a:t>
            </a:r>
            <a:r>
              <a:rPr lang="en-US" dirty="0">
                <a:hlinkClick r:id="rId4" tooltip="Arkansas"/>
              </a:rPr>
              <a:t>Arkansas</a:t>
            </a:r>
            <a:r>
              <a:rPr lang="en-US" dirty="0"/>
              <a:t>, </a:t>
            </a:r>
            <a:r>
              <a:rPr lang="en-US" dirty="0">
                <a:hlinkClick r:id="rId5" tooltip="Kansas"/>
              </a:rPr>
              <a:t>Kansas</a:t>
            </a:r>
            <a:r>
              <a:rPr lang="en-US" dirty="0"/>
              <a:t>, Nebraska and </a:t>
            </a:r>
            <a:r>
              <a:rPr lang="en-US" dirty="0">
                <a:hlinkClick r:id="rId6" tooltip="Missouri"/>
              </a:rPr>
              <a:t>Missouri</a:t>
            </a:r>
            <a:endParaRPr lang="en-US" dirty="0"/>
          </a:p>
          <a:p>
            <a:pPr marL="170781" indent="-170781">
              <a:buFontTx/>
              <a:buChar char="-"/>
            </a:pPr>
            <a:r>
              <a:rPr lang="en-US" dirty="0"/>
              <a:t>The dogs are kept in small wire cages for their entire lives. They are almost never allowed out. They never touch solid ground or grass to run and play.</a:t>
            </a:r>
            <a:endParaRPr lang="en-US" b="0"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14</a:t>
            </a:fld>
            <a:endParaRPr lang="en-US"/>
          </a:p>
        </p:txBody>
      </p:sp>
    </p:spTree>
    <p:extLst>
      <p:ext uri="{BB962C8B-B14F-4D97-AF65-F5344CB8AC3E}">
        <p14:creationId xmlns:p14="http://schemas.microsoft.com/office/powerpoint/2010/main" xmlns="" val="26052745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baseline="0" dirty="0" smtClean="0"/>
              <a:t>Unsanitary conditions</a:t>
            </a:r>
          </a:p>
          <a:p>
            <a:pPr marL="170781" indent="-170781">
              <a:buFontTx/>
              <a:buChar char="-"/>
            </a:pPr>
            <a:r>
              <a:rPr lang="en-US" baseline="0" dirty="0" smtClean="0"/>
              <a:t>Lack of clean food and water (maximize profit)</a:t>
            </a:r>
          </a:p>
          <a:p>
            <a:pPr marL="170781" indent="-170781">
              <a:buFontTx/>
              <a:buChar char="-"/>
            </a:pPr>
            <a:r>
              <a:rPr lang="en-US" baseline="0" dirty="0" smtClean="0"/>
              <a:t>Live in own feces</a:t>
            </a:r>
          </a:p>
          <a:p>
            <a:pPr marL="170781" indent="-170781">
              <a:buFontTx/>
              <a:buChar char="-"/>
            </a:pPr>
            <a:r>
              <a:rPr lang="en-US" dirty="0"/>
              <a:t>Female dogs are usually bred the first time they come into heat and are bred every heat cycle. They are bred until their poor worn out bodies can't reproduce any longer and then they are killed. Often they are killed by being bashed in the head with a rock or shot.</a:t>
            </a:r>
            <a:endParaRPr lang="en-US" b="0"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15</a:t>
            </a:fld>
            <a:endParaRPr lang="en-US"/>
          </a:p>
        </p:txBody>
      </p:sp>
    </p:spTree>
    <p:extLst>
      <p:ext uri="{BB962C8B-B14F-4D97-AF65-F5344CB8AC3E}">
        <p14:creationId xmlns:p14="http://schemas.microsoft.com/office/powerpoint/2010/main" xmlns="" val="2922361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dirty="0"/>
              <a:t>Puppies raised in a cramped environment shared by many other dogs become poorly socialized to other dogs and to humans</a:t>
            </a:r>
          </a:p>
          <a:p>
            <a:pPr marL="170781" indent="-170781">
              <a:buFontTx/>
              <a:buChar char="-"/>
            </a:pPr>
            <a:r>
              <a:rPr lang="en-US" dirty="0"/>
              <a:t>Emotional problems – get separated from mother at young age</a:t>
            </a:r>
          </a:p>
          <a:p>
            <a:pPr marL="170781" indent="-170781">
              <a:buFontTx/>
              <a:buChar char="-"/>
            </a:pPr>
            <a:r>
              <a:rPr lang="en-US" dirty="0"/>
              <a:t>psychologically scarred from the mind numbing boredom of being imprisoned in a small cage</a:t>
            </a:r>
            <a:endParaRPr lang="en-US" b="0"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16</a:t>
            </a:fld>
            <a:endParaRPr lang="en-US"/>
          </a:p>
        </p:txBody>
      </p:sp>
    </p:spTree>
    <p:extLst>
      <p:ext uri="{BB962C8B-B14F-4D97-AF65-F5344CB8AC3E}">
        <p14:creationId xmlns:p14="http://schemas.microsoft.com/office/powerpoint/2010/main" xmlns="" val="25266850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dirty="0" smtClean="0"/>
              <a:t>Anyone that knows me knows that my</a:t>
            </a:r>
            <a:r>
              <a:rPr lang="en-US" baseline="0" dirty="0" smtClean="0"/>
              <a:t> dog, Emma, is my pride and joy. I got her as a birthday present when I was twelve, and although I was unaware of it at the time, Emma came from a pet store, which meant that she probably also came from a puppy mill. Most dogs in pet stores come from puppy mills, which is what the breeders at these mills want. People should start adopting dogs from shelters and rescue organizations so that they are actually saving animals’ lives, not supporting those who kill and abuse animals.</a:t>
            </a:r>
          </a:p>
          <a:p>
            <a:pPr marL="170781" indent="-170781">
              <a:buFontTx/>
              <a:buChar char="-"/>
            </a:pPr>
            <a:endParaRPr lang="en-US" baseline="0" dirty="0" smtClean="0"/>
          </a:p>
          <a:p>
            <a:pPr marL="170781" indent="-170781" defTabSz="910834">
              <a:buFontTx/>
              <a:buChar char="-"/>
            </a:pPr>
            <a:r>
              <a:rPr lang="en-US" dirty="0" smtClean="0"/>
              <a:t>Many stores sell puppies from these puppy mills</a:t>
            </a:r>
            <a:r>
              <a:rPr lang="en-US" baseline="0" dirty="0" smtClean="0"/>
              <a:t> and do not tell their buyers, if they even know.</a:t>
            </a:r>
            <a:endParaRPr lang="en-US" dirty="0" smtClean="0"/>
          </a:p>
          <a:p>
            <a:pPr marL="170781" indent="-170781">
              <a:buFontTx/>
              <a:buChar char="-"/>
            </a:pPr>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17</a:t>
            </a:fld>
            <a:endParaRPr lang="en-US"/>
          </a:p>
        </p:txBody>
      </p:sp>
    </p:spTree>
    <p:extLst>
      <p:ext uri="{BB962C8B-B14F-4D97-AF65-F5344CB8AC3E}">
        <p14:creationId xmlns:p14="http://schemas.microsoft.com/office/powerpoint/2010/main" xmlns="" val="6603897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19</a:t>
            </a:fld>
            <a:endParaRPr lang="en-US"/>
          </a:p>
        </p:txBody>
      </p:sp>
    </p:spTree>
    <p:extLst>
      <p:ext uri="{BB962C8B-B14F-4D97-AF65-F5344CB8AC3E}">
        <p14:creationId xmlns:p14="http://schemas.microsoft.com/office/powerpoint/2010/main" xmlns="" val="9729408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0834"/>
            <a:r>
              <a:rPr lang="en-US" dirty="0"/>
              <a:t>Even under the best of circumstances at the best of zoos, captivity cannot begin to replicate wild animals’ habitats</a:t>
            </a:r>
            <a:endParaRPr lang="en-US" dirty="0" smtClean="0"/>
          </a:p>
          <a:p>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20</a:t>
            </a:fld>
            <a:endParaRPr lang="en-US"/>
          </a:p>
        </p:txBody>
      </p:sp>
    </p:spTree>
    <p:extLst>
      <p:ext uri="{BB962C8B-B14F-4D97-AF65-F5344CB8AC3E}">
        <p14:creationId xmlns:p14="http://schemas.microsoft.com/office/powerpoint/2010/main" xmlns="" val="32685634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dirty="0"/>
              <a:t>prevented from doing most of the things that are natural and important to them, like running, roaming, flying, climbing, foraging, choosing a partner, and being with others of their own kind</a:t>
            </a:r>
          </a:p>
          <a:p>
            <a:pPr marL="170781" indent="-170781">
              <a:buFontTx/>
              <a:buChar char="-"/>
            </a:pPr>
            <a:r>
              <a:rPr lang="en-US" dirty="0"/>
              <a:t>Having little chance for mental and physical stimulation result in abnormal and self-destructive behavior, known as “</a:t>
            </a:r>
            <a:r>
              <a:rPr lang="en-US" dirty="0" err="1"/>
              <a:t>zoochosis</a:t>
            </a:r>
            <a:r>
              <a:rPr lang="en-US" dirty="0"/>
              <a:t>.”</a:t>
            </a:r>
          </a:p>
        </p:txBody>
      </p:sp>
      <p:sp>
        <p:nvSpPr>
          <p:cNvPr id="4" name="Slide Number Placeholder 3"/>
          <p:cNvSpPr>
            <a:spLocks noGrp="1"/>
          </p:cNvSpPr>
          <p:nvPr>
            <p:ph type="sldNum" sz="quarter" idx="10"/>
          </p:nvPr>
        </p:nvSpPr>
        <p:spPr/>
        <p:txBody>
          <a:bodyPr/>
          <a:lstStyle/>
          <a:p>
            <a:fld id="{52D09D66-635C-4490-B4A2-D3F7E90DDCA2}" type="slidenum">
              <a:rPr lang="en-US" smtClean="0"/>
              <a:pPr/>
              <a:t>21</a:t>
            </a:fld>
            <a:endParaRPr lang="en-US"/>
          </a:p>
        </p:txBody>
      </p:sp>
    </p:spTree>
    <p:extLst>
      <p:ext uri="{BB962C8B-B14F-4D97-AF65-F5344CB8AC3E}">
        <p14:creationId xmlns:p14="http://schemas.microsoft.com/office/powerpoint/2010/main" xmlns="" val="9535711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dirty="0" smtClean="0"/>
              <a:t>Zoo in Scotland</a:t>
            </a:r>
          </a:p>
          <a:p>
            <a:pPr marL="170781" indent="-170781">
              <a:buFontTx/>
              <a:buChar char="-"/>
            </a:pPr>
            <a:r>
              <a:rPr lang="en-US" dirty="0" smtClean="0"/>
              <a:t>Not correct climate for polar bear, who is native to the arctic</a:t>
            </a:r>
          </a:p>
          <a:p>
            <a:pPr marL="170781" indent="-170781">
              <a:buFontTx/>
              <a:buChar char="-"/>
            </a:pPr>
            <a:r>
              <a:rPr lang="en-US" dirty="0" smtClean="0"/>
              <a:t>Deprived of natural needs</a:t>
            </a:r>
          </a:p>
          <a:p>
            <a:pPr marL="170781" indent="-170781">
              <a:buFontTx/>
              <a:buChar char="-"/>
            </a:pPr>
            <a:r>
              <a:rPr lang="en-US" dirty="0"/>
              <a:t>Tigers and lions have around 18,000 times less space in zoos than they would in the wild. Polar bears have one million times less space.</a:t>
            </a:r>
          </a:p>
          <a:p>
            <a:pPr marL="170781" indent="-170781">
              <a:buFontTx/>
              <a:buChar char="-"/>
            </a:pPr>
            <a:r>
              <a:rPr lang="en-US" dirty="0"/>
              <a:t>African elephant in a zoo was 16.9 years, whereas African elephants on a nature preserve died of natural causes at a median age of 56 years</a:t>
            </a:r>
          </a:p>
        </p:txBody>
      </p:sp>
      <p:sp>
        <p:nvSpPr>
          <p:cNvPr id="4" name="Slide Number Placeholder 3"/>
          <p:cNvSpPr>
            <a:spLocks noGrp="1"/>
          </p:cNvSpPr>
          <p:nvPr>
            <p:ph type="sldNum" sz="quarter" idx="10"/>
          </p:nvPr>
        </p:nvSpPr>
        <p:spPr/>
        <p:txBody>
          <a:bodyPr/>
          <a:lstStyle/>
          <a:p>
            <a:fld id="{52D09D66-635C-4490-B4A2-D3F7E90DDCA2}" type="slidenum">
              <a:rPr lang="en-US" smtClean="0"/>
              <a:pPr/>
              <a:t>22</a:t>
            </a:fld>
            <a:endParaRPr lang="en-US"/>
          </a:p>
        </p:txBody>
      </p:sp>
    </p:spTree>
    <p:extLst>
      <p:ext uri="{BB962C8B-B14F-4D97-AF65-F5344CB8AC3E}">
        <p14:creationId xmlns:p14="http://schemas.microsoft.com/office/powerpoint/2010/main" xmlns="" val="22199536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dirty="0"/>
              <a:t>Over the course of five summers, a curator at the National Zoo followed more than 700 zoo visitors and found that “it didn’t matter what was on display … people [were] treating the exhibits like wallpaper.”</a:t>
            </a:r>
          </a:p>
          <a:p>
            <a:pPr marL="170781" indent="-170781">
              <a:buFontTx/>
              <a:buChar char="-"/>
            </a:pPr>
            <a:r>
              <a:rPr lang="en-US" dirty="0"/>
              <a:t>Provide little information – people seek entertainment, not enlightenment</a:t>
            </a:r>
          </a:p>
        </p:txBody>
      </p:sp>
      <p:sp>
        <p:nvSpPr>
          <p:cNvPr id="4" name="Slide Number Placeholder 3"/>
          <p:cNvSpPr>
            <a:spLocks noGrp="1"/>
          </p:cNvSpPr>
          <p:nvPr>
            <p:ph type="sldNum" sz="quarter" idx="10"/>
          </p:nvPr>
        </p:nvSpPr>
        <p:spPr/>
        <p:txBody>
          <a:bodyPr/>
          <a:lstStyle/>
          <a:p>
            <a:fld id="{52D09D66-635C-4490-B4A2-D3F7E90DDCA2}" type="slidenum">
              <a:rPr lang="en-US" smtClean="0"/>
              <a:pPr/>
              <a:t>23</a:t>
            </a:fld>
            <a:endParaRPr lang="en-US"/>
          </a:p>
        </p:txBody>
      </p:sp>
    </p:spTree>
    <p:extLst>
      <p:ext uri="{BB962C8B-B14F-4D97-AF65-F5344CB8AC3E}">
        <p14:creationId xmlns:p14="http://schemas.microsoft.com/office/powerpoint/2010/main" xmlns="" val="3569631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baseline="0" dirty="0" smtClean="0"/>
              <a:t>If the world were composed of compassionate individuals, pet neglect wouldn’t happen.</a:t>
            </a:r>
          </a:p>
          <a:p>
            <a:pPr marL="170781" indent="-170781">
              <a:buFontTx/>
              <a:buChar char="-"/>
            </a:pPr>
            <a:r>
              <a:rPr lang="en-US" baseline="0" dirty="0" smtClean="0"/>
              <a:t>“a dog is a man’s best friend” is not always the case…some owners leave their dogs locked in cages for hours or days, where they are bored and lonely without any company, food, and water</a:t>
            </a:r>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3</a:t>
            </a:fld>
            <a:endParaRPr lang="en-US"/>
          </a:p>
        </p:txBody>
      </p:sp>
    </p:spTree>
    <p:extLst>
      <p:ext uri="{BB962C8B-B14F-4D97-AF65-F5344CB8AC3E}">
        <p14:creationId xmlns:p14="http://schemas.microsoft.com/office/powerpoint/2010/main" xmlns="" val="35103006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dirty="0" smtClean="0"/>
              <a:t>Millions of</a:t>
            </a:r>
            <a:r>
              <a:rPr lang="en-US" baseline="0" dirty="0" smtClean="0"/>
              <a:t> people visit annually</a:t>
            </a:r>
          </a:p>
        </p:txBody>
      </p:sp>
      <p:sp>
        <p:nvSpPr>
          <p:cNvPr id="4" name="Slide Number Placeholder 3"/>
          <p:cNvSpPr>
            <a:spLocks noGrp="1"/>
          </p:cNvSpPr>
          <p:nvPr>
            <p:ph type="sldNum" sz="quarter" idx="10"/>
          </p:nvPr>
        </p:nvSpPr>
        <p:spPr/>
        <p:txBody>
          <a:bodyPr/>
          <a:lstStyle/>
          <a:p>
            <a:fld id="{52D09D66-635C-4490-B4A2-D3F7E90DDCA2}" type="slidenum">
              <a:rPr lang="en-US" smtClean="0"/>
              <a:pPr/>
              <a:t>24</a:t>
            </a:fld>
            <a:endParaRPr lang="en-US"/>
          </a:p>
        </p:txBody>
      </p:sp>
    </p:spTree>
    <p:extLst>
      <p:ext uri="{BB962C8B-B14F-4D97-AF65-F5344CB8AC3E}">
        <p14:creationId xmlns:p14="http://schemas.microsoft.com/office/powerpoint/2010/main" xmlns="" val="14419197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dirty="0"/>
              <a:t>Use funds for more humane conditions for animals to landscape, add gift shops / refreshment stands</a:t>
            </a:r>
            <a:r>
              <a:rPr lang="en-US" dirty="0" smtClean="0"/>
              <a:t> </a:t>
            </a:r>
          </a:p>
          <a:p>
            <a:r>
              <a:rPr lang="en-US" dirty="0"/>
              <a:t>-  Never patronize zoos. The money spent on ticket purchases pays for animals to be imprisoned and traded, not rescued and rehabilitated.</a:t>
            </a:r>
          </a:p>
        </p:txBody>
      </p:sp>
      <p:sp>
        <p:nvSpPr>
          <p:cNvPr id="4" name="Slide Number Placeholder 3"/>
          <p:cNvSpPr>
            <a:spLocks noGrp="1"/>
          </p:cNvSpPr>
          <p:nvPr>
            <p:ph type="sldNum" sz="quarter" idx="10"/>
          </p:nvPr>
        </p:nvSpPr>
        <p:spPr/>
        <p:txBody>
          <a:bodyPr/>
          <a:lstStyle/>
          <a:p>
            <a:fld id="{52D09D66-635C-4490-B4A2-D3F7E90DDCA2}" type="slidenum">
              <a:rPr lang="en-US" smtClean="0"/>
              <a:pPr/>
              <a:t>25</a:t>
            </a:fld>
            <a:endParaRPr lang="en-US"/>
          </a:p>
        </p:txBody>
      </p:sp>
    </p:spTree>
    <p:extLst>
      <p:ext uri="{BB962C8B-B14F-4D97-AF65-F5344CB8AC3E}">
        <p14:creationId xmlns:p14="http://schemas.microsoft.com/office/powerpoint/2010/main" xmlns="" val="2973680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Red is the most dense and it descends by color</a:t>
            </a:r>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26</a:t>
            </a:fld>
            <a:endParaRPr lang="en-US"/>
          </a:p>
        </p:txBody>
      </p:sp>
    </p:spTree>
    <p:extLst>
      <p:ext uri="{BB962C8B-B14F-4D97-AF65-F5344CB8AC3E}">
        <p14:creationId xmlns:p14="http://schemas.microsoft.com/office/powerpoint/2010/main" xmlns="" val="11543220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t>
            </a:r>
            <a:r>
              <a:rPr lang="en-US" dirty="0" err="1" smtClean="0"/>
              <a:t>Im</a:t>
            </a:r>
            <a:r>
              <a:rPr lang="en-US" dirty="0" smtClean="0"/>
              <a:t> sorry for</a:t>
            </a:r>
            <a:r>
              <a:rPr lang="en-US" baseline="0" dirty="0" smtClean="0"/>
              <a:t> all of you meat-eaters, but I feel it is necessary for people to know where their food is coming home.</a:t>
            </a:r>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27</a:t>
            </a:fld>
            <a:endParaRPr lang="en-US"/>
          </a:p>
        </p:txBody>
      </p:sp>
    </p:spTree>
    <p:extLst>
      <p:ext uri="{BB962C8B-B14F-4D97-AF65-F5344CB8AC3E}">
        <p14:creationId xmlns:p14="http://schemas.microsoft.com/office/powerpoint/2010/main" xmlns="" val="11579160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dirty="0"/>
              <a:t>In crate during pregnancy, one that is barely bigger than their body</a:t>
            </a:r>
          </a:p>
          <a:p>
            <a:pPr marL="170781" indent="-170781">
              <a:buFontTx/>
              <a:buChar char="-"/>
            </a:pPr>
            <a:r>
              <a:rPr lang="en-US" dirty="0"/>
              <a:t>Animals are often force bred to produce young at unnaturally accelerated rates, causing them exhaustion and stress</a:t>
            </a:r>
          </a:p>
          <a:p>
            <a:pPr marL="170781" indent="-170781">
              <a:buFontTx/>
              <a:buChar char="-"/>
            </a:pPr>
            <a:r>
              <a:rPr lang="en-US" dirty="0"/>
              <a:t>Her body surrounded by metal bars, she is prevented from nurturing her young. </a:t>
            </a:r>
          </a:p>
          <a:p>
            <a:pPr marL="170781" indent="-170781" defTabSz="910834">
              <a:buFontTx/>
              <a:buChar char="-"/>
            </a:pPr>
            <a:r>
              <a:rPr lang="en-US" baseline="0" dirty="0" smtClean="0"/>
              <a:t>Injured sows get hung upside down on a forklift</a:t>
            </a:r>
            <a:endParaRPr lang="en-US" dirty="0" smtClean="0"/>
          </a:p>
          <a:p>
            <a:pPr marL="170781" indent="-170781">
              <a:buFontTx/>
              <a:buChar char="-"/>
            </a:pPr>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28</a:t>
            </a:fld>
            <a:endParaRPr lang="en-US"/>
          </a:p>
        </p:txBody>
      </p:sp>
    </p:spTree>
    <p:extLst>
      <p:ext uri="{BB962C8B-B14F-4D97-AF65-F5344CB8AC3E}">
        <p14:creationId xmlns:p14="http://schemas.microsoft.com/office/powerpoint/2010/main" xmlns="" val="25502189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defTabSz="910834">
              <a:buFontTx/>
              <a:buChar char="-"/>
            </a:pPr>
            <a:r>
              <a:rPr lang="en-US" dirty="0"/>
              <a:t>The piglets have their tails cut off, their eye teeth clipped, and male piglets are castrated – without any pain relief. The mother pig can only watch as her babies scream in pain.</a:t>
            </a:r>
          </a:p>
          <a:p>
            <a:pPr marL="170781" indent="-170781" defTabSz="910834">
              <a:buFontTx/>
              <a:buChar char="-"/>
            </a:pPr>
            <a:r>
              <a:rPr lang="en-US" dirty="0"/>
              <a:t>Those that develop illnesses and diseases are immediately killed. Some common killing methods are dumping them into a bin where they are suffocated with carbon dioxide, being slammed head-first to the ground, and being kicked and stomped on until they die.</a:t>
            </a:r>
            <a:endParaRPr lang="en-US" dirty="0" smtClean="0"/>
          </a:p>
        </p:txBody>
      </p:sp>
      <p:sp>
        <p:nvSpPr>
          <p:cNvPr id="4" name="Slide Number Placeholder 3"/>
          <p:cNvSpPr>
            <a:spLocks noGrp="1"/>
          </p:cNvSpPr>
          <p:nvPr>
            <p:ph type="sldNum" sz="quarter" idx="10"/>
          </p:nvPr>
        </p:nvSpPr>
        <p:spPr/>
        <p:txBody>
          <a:bodyPr/>
          <a:lstStyle/>
          <a:p>
            <a:fld id="{52D09D66-635C-4490-B4A2-D3F7E90DDCA2}" type="slidenum">
              <a:rPr lang="en-US" smtClean="0"/>
              <a:pPr/>
              <a:t>29</a:t>
            </a:fld>
            <a:endParaRPr lang="en-US"/>
          </a:p>
        </p:txBody>
      </p:sp>
    </p:spTree>
    <p:extLst>
      <p:ext uri="{BB962C8B-B14F-4D97-AF65-F5344CB8AC3E}">
        <p14:creationId xmlns:p14="http://schemas.microsoft.com/office/powerpoint/2010/main" xmlns="" val="12594924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The</a:t>
            </a:r>
            <a:r>
              <a:rPr lang="en-US" baseline="0" dirty="0" smtClean="0"/>
              <a:t> pigs that are “lucky” enough to live are then used for pork. They only live 5-6 months, a mere fraction of their regular </a:t>
            </a:r>
            <a:r>
              <a:rPr lang="en-US" baseline="0" dirty="0" err="1" smtClean="0"/>
              <a:t>livespan</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30</a:t>
            </a:fld>
            <a:endParaRPr lang="en-US"/>
          </a:p>
        </p:txBody>
      </p:sp>
    </p:spTree>
    <p:extLst>
      <p:ext uri="{BB962C8B-B14F-4D97-AF65-F5344CB8AC3E}">
        <p14:creationId xmlns:p14="http://schemas.microsoft.com/office/powerpoint/2010/main" xmlns="" val="32763072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dirty="0" smtClean="0"/>
              <a:t>When the sows are useless, there are taken to slaughter</a:t>
            </a:r>
            <a:r>
              <a:rPr lang="en-US" baseline="0" dirty="0" smtClean="0"/>
              <a:t>houses where they are hung upside down and have their throats slit while they are fully conscious</a:t>
            </a:r>
          </a:p>
          <a:p>
            <a:pPr marL="170781" indent="-170781">
              <a:buFontTx/>
              <a:buChar char="-"/>
            </a:pPr>
            <a:r>
              <a:rPr lang="en-US" baseline="0" dirty="0" smtClean="0"/>
              <a:t>Others are scolded alive in hair-removal tanks</a:t>
            </a:r>
          </a:p>
          <a:p>
            <a:pPr marL="170781" indent="-170781">
              <a:buFontTx/>
              <a:buChar char="-"/>
            </a:pPr>
            <a:endParaRPr lang="en-US" baseline="0" dirty="0" smtClean="0"/>
          </a:p>
        </p:txBody>
      </p:sp>
      <p:sp>
        <p:nvSpPr>
          <p:cNvPr id="4" name="Slide Number Placeholder 3"/>
          <p:cNvSpPr>
            <a:spLocks noGrp="1"/>
          </p:cNvSpPr>
          <p:nvPr>
            <p:ph type="sldNum" sz="quarter" idx="10"/>
          </p:nvPr>
        </p:nvSpPr>
        <p:spPr/>
        <p:txBody>
          <a:bodyPr/>
          <a:lstStyle/>
          <a:p>
            <a:fld id="{52D09D66-635C-4490-B4A2-D3F7E90DDCA2}" type="slidenum">
              <a:rPr lang="en-US" smtClean="0"/>
              <a:pPr/>
              <a:t>31</a:t>
            </a:fld>
            <a:endParaRPr lang="en-US"/>
          </a:p>
        </p:txBody>
      </p:sp>
    </p:spTree>
    <p:extLst>
      <p:ext uri="{BB962C8B-B14F-4D97-AF65-F5344CB8AC3E}">
        <p14:creationId xmlns:p14="http://schemas.microsoft.com/office/powerpoint/2010/main" xmlns="" val="7162956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Males and females are separated</a:t>
            </a:r>
            <a:r>
              <a:rPr lang="en-US" baseline="0" dirty="0" smtClean="0"/>
              <a:t> – because males do not lay eggs they are killed immediately after birth, which usually includes throwing them into a grinding machine alive or throwing hundreds into a trash bad to be suffocated</a:t>
            </a:r>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33</a:t>
            </a:fld>
            <a:endParaRPr lang="en-US"/>
          </a:p>
        </p:txBody>
      </p:sp>
    </p:spTree>
    <p:extLst>
      <p:ext uri="{BB962C8B-B14F-4D97-AF65-F5344CB8AC3E}">
        <p14:creationId xmlns:p14="http://schemas.microsoft.com/office/powerpoint/2010/main" xmlns="" val="33954965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defTabSz="910834">
              <a:buFontTx/>
              <a:buChar char="-"/>
            </a:pPr>
            <a:r>
              <a:rPr lang="en-US" dirty="0" smtClean="0"/>
              <a:t>They are put into</a:t>
            </a:r>
            <a:r>
              <a:rPr lang="en-US" baseline="0" dirty="0" smtClean="0"/>
              <a:t> these cages after they are </a:t>
            </a:r>
            <a:r>
              <a:rPr lang="en-US" baseline="0" dirty="0" err="1" smtClean="0"/>
              <a:t>debeaked</a:t>
            </a:r>
            <a:r>
              <a:rPr lang="en-US" baseline="0" dirty="0" smtClean="0"/>
              <a:t> to reduce excessive pecking, a process that leaves them in main for a while after</a:t>
            </a:r>
            <a:endParaRPr lang="en-US" dirty="0" smtClean="0"/>
          </a:p>
          <a:p>
            <a:pPr marL="170781" indent="-170781">
              <a:buFontTx/>
              <a:buChar char="-"/>
            </a:pPr>
            <a:r>
              <a:rPr lang="en-US" dirty="0" smtClean="0"/>
              <a:t>In these battery cages, hens cannot move or spread their wings and they never see daylight</a:t>
            </a:r>
          </a:p>
          <a:p>
            <a:pPr marL="170781" indent="-170781">
              <a:buFontTx/>
              <a:buChar char="-"/>
            </a:pPr>
            <a:r>
              <a:rPr lang="en-US" dirty="0" smtClean="0"/>
              <a:t>They</a:t>
            </a:r>
            <a:r>
              <a:rPr lang="en-US" baseline="0" dirty="0" smtClean="0"/>
              <a:t> get sick, suffer extreme feather loss, or get caught in the cage and die</a:t>
            </a:r>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34</a:t>
            </a:fld>
            <a:endParaRPr lang="en-US"/>
          </a:p>
        </p:txBody>
      </p:sp>
    </p:spTree>
    <p:extLst>
      <p:ext uri="{BB962C8B-B14F-4D97-AF65-F5344CB8AC3E}">
        <p14:creationId xmlns:p14="http://schemas.microsoft.com/office/powerpoint/2010/main" xmlns="" val="9828958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dirty="0" smtClean="0"/>
              <a:t>The most obvious thing that will happen being deprived of food and water is this: starvation.</a:t>
            </a:r>
          </a:p>
          <a:p>
            <a:pPr marL="170781" indent="-170781">
              <a:buFontTx/>
              <a:buChar char="-"/>
            </a:pPr>
            <a:r>
              <a:rPr lang="en-US" dirty="0"/>
              <a:t>They are slowly starved or dehydrated to death, parasite infestations, or slowly garroted by their own collars.</a:t>
            </a:r>
          </a:p>
        </p:txBody>
      </p:sp>
      <p:sp>
        <p:nvSpPr>
          <p:cNvPr id="4" name="Slide Number Placeholder 3"/>
          <p:cNvSpPr>
            <a:spLocks noGrp="1"/>
          </p:cNvSpPr>
          <p:nvPr>
            <p:ph type="sldNum" sz="quarter" idx="10"/>
          </p:nvPr>
        </p:nvSpPr>
        <p:spPr/>
        <p:txBody>
          <a:bodyPr/>
          <a:lstStyle/>
          <a:p>
            <a:fld id="{52D09D66-635C-4490-B4A2-D3F7E90DDCA2}" type="slidenum">
              <a:rPr lang="en-US" smtClean="0"/>
              <a:pPr/>
              <a:t>4</a:t>
            </a:fld>
            <a:endParaRPr lang="en-US"/>
          </a:p>
        </p:txBody>
      </p:sp>
    </p:spTree>
    <p:extLst>
      <p:ext uri="{BB962C8B-B14F-4D97-AF65-F5344CB8AC3E}">
        <p14:creationId xmlns:p14="http://schemas.microsoft.com/office/powerpoint/2010/main" xmlns="" val="14811080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dirty="0" smtClean="0"/>
              <a:t>When</a:t>
            </a:r>
            <a:r>
              <a:rPr lang="en-US" baseline="0" dirty="0" smtClean="0"/>
              <a:t> hens are 1-2 years old, when the egg production declines, they are suffocated with carbon dioxide in metal carts, or stomped on</a:t>
            </a:r>
          </a:p>
          <a:p>
            <a:pPr marL="170781" indent="-170781">
              <a:buFontTx/>
              <a:buChar char="-"/>
            </a:pPr>
            <a:r>
              <a:rPr lang="en-US" baseline="0" dirty="0" smtClean="0"/>
              <a:t>Anything that get the job done</a:t>
            </a:r>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35</a:t>
            </a:fld>
            <a:endParaRPr lang="en-US"/>
          </a:p>
        </p:txBody>
      </p:sp>
    </p:spTree>
    <p:extLst>
      <p:ext uri="{BB962C8B-B14F-4D97-AF65-F5344CB8AC3E}">
        <p14:creationId xmlns:p14="http://schemas.microsoft.com/office/powerpoint/2010/main" xmlns="" val="34227919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dirty="0"/>
              <a:t>The beaks of chickens, turkeys and ducks are often removed in factory farms to reduce the excessive feather pecking and cannibalism seen among stressed, overcrowded birds.</a:t>
            </a:r>
          </a:p>
          <a:p>
            <a:pPr marL="170781" indent="-170781">
              <a:buFontTx/>
              <a:buChar char="-"/>
            </a:pPr>
            <a:r>
              <a:rPr lang="en-US" dirty="0"/>
              <a:t>40,000 – 60,000 birds per shed. That’s about 12 birds living in an area as small as the top of a typical dishwasher.</a:t>
            </a:r>
          </a:p>
          <a:p>
            <a:pPr marL="170781" indent="-170781">
              <a:buFontTx/>
              <a:buChar char="-"/>
            </a:pPr>
            <a:r>
              <a:rPr lang="en-US" dirty="0"/>
              <a:t>Those who are injured have their necks broken and are brutally stomped on or clubbed to death</a:t>
            </a:r>
          </a:p>
        </p:txBody>
      </p:sp>
      <p:sp>
        <p:nvSpPr>
          <p:cNvPr id="4" name="Slide Number Placeholder 3"/>
          <p:cNvSpPr>
            <a:spLocks noGrp="1"/>
          </p:cNvSpPr>
          <p:nvPr>
            <p:ph type="sldNum" sz="quarter" idx="10"/>
          </p:nvPr>
        </p:nvSpPr>
        <p:spPr/>
        <p:txBody>
          <a:bodyPr/>
          <a:lstStyle/>
          <a:p>
            <a:fld id="{52D09D66-635C-4490-B4A2-D3F7E90DDCA2}" type="slidenum">
              <a:rPr lang="en-US" smtClean="0"/>
              <a:pPr/>
              <a:t>37</a:t>
            </a:fld>
            <a:endParaRPr lang="en-US"/>
          </a:p>
        </p:txBody>
      </p:sp>
    </p:spTree>
    <p:extLst>
      <p:ext uri="{BB962C8B-B14F-4D97-AF65-F5344CB8AC3E}">
        <p14:creationId xmlns:p14="http://schemas.microsoft.com/office/powerpoint/2010/main" xmlns="" val="29248729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dirty="0" smtClean="0"/>
              <a:t>Killed with carbon dioxide</a:t>
            </a:r>
          </a:p>
          <a:p>
            <a:pPr marL="170781" indent="-170781">
              <a:buFontTx/>
              <a:buChar char="-"/>
            </a:pPr>
            <a:r>
              <a:rPr lang="en-US" dirty="0" smtClean="0"/>
              <a:t>Suffocated</a:t>
            </a:r>
            <a:r>
              <a:rPr lang="en-US" baseline="0" dirty="0" smtClean="0"/>
              <a:t> in bag</a:t>
            </a:r>
          </a:p>
          <a:p>
            <a:pPr marL="170781" indent="-170781">
              <a:buFontTx/>
              <a:buChar char="-"/>
            </a:pPr>
            <a:r>
              <a:rPr lang="en-US" baseline="0" dirty="0" smtClean="0"/>
              <a:t>Stomped on</a:t>
            </a:r>
          </a:p>
          <a:p>
            <a:pPr marL="170781" indent="-170781">
              <a:buFontTx/>
              <a:buChar char="-"/>
            </a:pPr>
            <a:r>
              <a:rPr lang="en-US" baseline="0" dirty="0" smtClean="0"/>
              <a:t>Shredded</a:t>
            </a:r>
          </a:p>
          <a:p>
            <a:pPr marL="170781" indent="-170781">
              <a:buFontTx/>
              <a:buChar char="-"/>
            </a:pPr>
            <a:r>
              <a:rPr lang="en-US" baseline="0" dirty="0" smtClean="0"/>
              <a:t>Bred to grow so large so quickly, have heart attack</a:t>
            </a:r>
          </a:p>
          <a:p>
            <a:pPr marL="170781" indent="-170781" defTabSz="910834">
              <a:buFontTx/>
              <a:buChar char="-"/>
            </a:pPr>
            <a:r>
              <a:rPr lang="en-US" dirty="0"/>
              <a:t>Those who are injured have their necks broken and are brutally stomped on or clubbed to death</a:t>
            </a:r>
          </a:p>
        </p:txBody>
      </p:sp>
      <p:sp>
        <p:nvSpPr>
          <p:cNvPr id="4" name="Slide Number Placeholder 3"/>
          <p:cNvSpPr>
            <a:spLocks noGrp="1"/>
          </p:cNvSpPr>
          <p:nvPr>
            <p:ph type="sldNum" sz="quarter" idx="10"/>
          </p:nvPr>
        </p:nvSpPr>
        <p:spPr/>
        <p:txBody>
          <a:bodyPr/>
          <a:lstStyle/>
          <a:p>
            <a:fld id="{52D09D66-635C-4490-B4A2-D3F7E90DDCA2}" type="slidenum">
              <a:rPr lang="en-US" smtClean="0"/>
              <a:pPr/>
              <a:t>38</a:t>
            </a:fld>
            <a:endParaRPr lang="en-US"/>
          </a:p>
        </p:txBody>
      </p:sp>
    </p:spTree>
    <p:extLst>
      <p:ext uri="{BB962C8B-B14F-4D97-AF65-F5344CB8AC3E}">
        <p14:creationId xmlns:p14="http://schemas.microsoft.com/office/powerpoint/2010/main" xmlns="" val="34129847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dirty="0"/>
              <a:t>Conveyor carries them to the killing room where their heads pass through an electrified water bath intended to stun them.</a:t>
            </a:r>
          </a:p>
          <a:p>
            <a:pPr marL="170781" indent="-170781">
              <a:buFontTx/>
              <a:buChar char="-"/>
            </a:pPr>
            <a:r>
              <a:rPr lang="en-US" dirty="0"/>
              <a:t>As they pass further along, an automatic knife cuts their throat (if they miss this, their throats will get cut off by worker / head ripped off)</a:t>
            </a:r>
          </a:p>
          <a:p>
            <a:pPr marL="170781" indent="-170781">
              <a:buFontTx/>
              <a:buChar char="-"/>
            </a:pPr>
            <a:r>
              <a:rPr lang="en-US" dirty="0"/>
              <a:t>Conveyed to a scalding tank of boiling hot water to loosen their feathers before plucking</a:t>
            </a:r>
          </a:p>
        </p:txBody>
      </p:sp>
      <p:sp>
        <p:nvSpPr>
          <p:cNvPr id="4" name="Slide Number Placeholder 3"/>
          <p:cNvSpPr>
            <a:spLocks noGrp="1"/>
          </p:cNvSpPr>
          <p:nvPr>
            <p:ph type="sldNum" sz="quarter" idx="10"/>
          </p:nvPr>
        </p:nvSpPr>
        <p:spPr/>
        <p:txBody>
          <a:bodyPr/>
          <a:lstStyle/>
          <a:p>
            <a:fld id="{52D09D66-635C-4490-B4A2-D3F7E90DDCA2}" type="slidenum">
              <a:rPr lang="en-US" smtClean="0"/>
              <a:pPr/>
              <a:t>39</a:t>
            </a:fld>
            <a:endParaRPr lang="en-US"/>
          </a:p>
        </p:txBody>
      </p:sp>
    </p:spTree>
    <p:extLst>
      <p:ext uri="{BB962C8B-B14F-4D97-AF65-F5344CB8AC3E}">
        <p14:creationId xmlns:p14="http://schemas.microsoft.com/office/powerpoint/2010/main" xmlns="" val="6765954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dirty="0"/>
              <a:t>Calves are shot, beat to death, or have their throats slit, all so that humans can have the milk instead</a:t>
            </a:r>
          </a:p>
          <a:p>
            <a:pPr marL="170781" indent="-170781" defTabSz="910834">
              <a:buFontTx/>
              <a:buChar char="-"/>
            </a:pPr>
            <a:r>
              <a:rPr lang="en-US" dirty="0"/>
              <a:t>Others are used to produce "formula-fed" or "white" veal are confined to two-foot-wide crates and chained to inhibit movement. The lack of exercise retards muscle development, resulting in pale, tender meat.</a:t>
            </a:r>
          </a:p>
          <a:p>
            <a:pPr marL="170781" indent="-170781">
              <a:buFontTx/>
              <a:buChar char="-"/>
            </a:pPr>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41</a:t>
            </a:fld>
            <a:endParaRPr lang="en-US"/>
          </a:p>
        </p:txBody>
      </p:sp>
    </p:spTree>
    <p:extLst>
      <p:ext uri="{BB962C8B-B14F-4D97-AF65-F5344CB8AC3E}">
        <p14:creationId xmlns:p14="http://schemas.microsoft.com/office/powerpoint/2010/main" xmlns="" val="12600831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Most cows today spend their lives standing on either concrete (shown here) or mud and suffer through painful treatment</a:t>
            </a:r>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42</a:t>
            </a:fld>
            <a:endParaRPr lang="en-US"/>
          </a:p>
        </p:txBody>
      </p:sp>
    </p:spTree>
    <p:extLst>
      <p:ext uri="{BB962C8B-B14F-4D97-AF65-F5344CB8AC3E}">
        <p14:creationId xmlns:p14="http://schemas.microsoft.com/office/powerpoint/2010/main" xmlns="" val="7264957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All</a:t>
            </a:r>
            <a:r>
              <a:rPr lang="en-US" baseline="0" dirty="0" smtClean="0"/>
              <a:t> that these workers see when they look at these animals is this. They see machines that will make them money. They don’t care about the animals…often they will beat, stomp on, and drag these animals to get them to comply.</a:t>
            </a:r>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43</a:t>
            </a:fld>
            <a:endParaRPr lang="en-US"/>
          </a:p>
        </p:txBody>
      </p:sp>
    </p:spTree>
    <p:extLst>
      <p:ext uri="{BB962C8B-B14F-4D97-AF65-F5344CB8AC3E}">
        <p14:creationId xmlns:p14="http://schemas.microsoft.com/office/powerpoint/2010/main" xmlns="" val="26851707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44</a:t>
            </a:fld>
            <a:endParaRPr lang="en-US"/>
          </a:p>
        </p:txBody>
      </p:sp>
    </p:spTree>
    <p:extLst>
      <p:ext uri="{BB962C8B-B14F-4D97-AF65-F5344CB8AC3E}">
        <p14:creationId xmlns:p14="http://schemas.microsoft.com/office/powerpoint/2010/main" xmlns="" val="31378071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Only shows a small fraction of animal cruelty cases</a:t>
            </a:r>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45</a:t>
            </a:fld>
            <a:endParaRPr lang="en-US"/>
          </a:p>
        </p:txBody>
      </p:sp>
    </p:spTree>
    <p:extLst>
      <p:ext uri="{BB962C8B-B14F-4D97-AF65-F5344CB8AC3E}">
        <p14:creationId xmlns:p14="http://schemas.microsoft.com/office/powerpoint/2010/main" xmlns="" val="15918675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What really</a:t>
            </a:r>
            <a:r>
              <a:rPr lang="en-US" baseline="0" dirty="0" smtClean="0"/>
              <a:t> makes humans and non-humans different? Besides their physical appearance? Their intelligence. But when has intelligence ever mattered when it came to equality. Humans and animals can both feel pain, bottom line.</a:t>
            </a:r>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47</a:t>
            </a:fld>
            <a:endParaRPr lang="en-US"/>
          </a:p>
        </p:txBody>
      </p:sp>
    </p:spTree>
    <p:extLst>
      <p:ext uri="{BB962C8B-B14F-4D97-AF65-F5344CB8AC3E}">
        <p14:creationId xmlns:p14="http://schemas.microsoft.com/office/powerpoint/2010/main" xmlns="" val="11765484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dirty="0" smtClean="0"/>
              <a:t>They also develop different kind of diseases,</a:t>
            </a:r>
            <a:r>
              <a:rPr lang="en-US" baseline="0" dirty="0" smtClean="0"/>
              <a:t> such as mange (skin disease) and teeth disease</a:t>
            </a:r>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5</a:t>
            </a:fld>
            <a:endParaRPr lang="en-US"/>
          </a:p>
        </p:txBody>
      </p:sp>
    </p:spTree>
    <p:extLst>
      <p:ext uri="{BB962C8B-B14F-4D97-AF65-F5344CB8AC3E}">
        <p14:creationId xmlns:p14="http://schemas.microsoft.com/office/powerpoint/2010/main" xmlns="" val="39480975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dirty="0" smtClean="0"/>
              <a:t>Based on utilitarianism</a:t>
            </a:r>
          </a:p>
          <a:p>
            <a:pPr marL="170781" indent="-170781">
              <a:buFontTx/>
              <a:buChar char="-"/>
            </a:pPr>
            <a:r>
              <a:rPr lang="en-US" dirty="0" err="1"/>
              <a:t>Utilitarians</a:t>
            </a:r>
            <a:r>
              <a:rPr lang="en-US" dirty="0"/>
              <a:t> say we should judge actions strictly upon their consequences (of both humans and animals)</a:t>
            </a:r>
          </a:p>
          <a:p>
            <a:pPr marL="170781" indent="-170781">
              <a:buFontTx/>
              <a:buChar char="-"/>
            </a:pPr>
            <a:r>
              <a:rPr lang="en-US" dirty="0" smtClean="0"/>
              <a:t>“</a:t>
            </a:r>
            <a:r>
              <a:rPr lang="en-US" dirty="0" err="1" smtClean="0"/>
              <a:t>Speciesism</a:t>
            </a:r>
            <a:r>
              <a:rPr lang="en-US" dirty="0" smtClean="0"/>
              <a:t>” if we fail</a:t>
            </a:r>
            <a:r>
              <a:rPr lang="en-US" baseline="0" dirty="0" smtClean="0"/>
              <a:t> to consider the interest of animals / give humans upper-hand</a:t>
            </a:r>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48</a:t>
            </a:fld>
            <a:endParaRPr lang="en-US"/>
          </a:p>
        </p:txBody>
      </p:sp>
    </p:spTree>
    <p:extLst>
      <p:ext uri="{BB962C8B-B14F-4D97-AF65-F5344CB8AC3E}">
        <p14:creationId xmlns:p14="http://schemas.microsoft.com/office/powerpoint/2010/main" xmlns="" val="34461646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49</a:t>
            </a:fld>
            <a:endParaRPr lang="en-US"/>
          </a:p>
        </p:txBody>
      </p:sp>
    </p:spTree>
    <p:extLst>
      <p:ext uri="{BB962C8B-B14F-4D97-AF65-F5344CB8AC3E}">
        <p14:creationId xmlns:p14="http://schemas.microsoft.com/office/powerpoint/2010/main" xmlns="" val="398094198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Waking up every morning knowing that I’m saving the lives</a:t>
            </a:r>
            <a:r>
              <a:rPr lang="en-US" baseline="0" dirty="0" smtClean="0"/>
              <a:t> of animals makes it all worth it, and it makes me feel good about myself.</a:t>
            </a:r>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51</a:t>
            </a:fld>
            <a:endParaRPr lang="en-US"/>
          </a:p>
        </p:txBody>
      </p:sp>
    </p:spTree>
    <p:extLst>
      <p:ext uri="{BB962C8B-B14F-4D97-AF65-F5344CB8AC3E}">
        <p14:creationId xmlns:p14="http://schemas.microsoft.com/office/powerpoint/2010/main" xmlns="" val="11644908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54</a:t>
            </a:fld>
            <a:endParaRPr lang="en-US"/>
          </a:p>
        </p:txBody>
      </p:sp>
    </p:spTree>
    <p:extLst>
      <p:ext uri="{BB962C8B-B14F-4D97-AF65-F5344CB8AC3E}">
        <p14:creationId xmlns:p14="http://schemas.microsoft.com/office/powerpoint/2010/main" xmlns="" val="33883301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55</a:t>
            </a:fld>
            <a:endParaRPr lang="en-US"/>
          </a:p>
        </p:txBody>
      </p:sp>
    </p:spTree>
    <p:extLst>
      <p:ext uri="{BB962C8B-B14F-4D97-AF65-F5344CB8AC3E}">
        <p14:creationId xmlns:p14="http://schemas.microsoft.com/office/powerpoint/2010/main" xmlns="" val="29741328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4636" indent="-284636">
              <a:buFont typeface="Arial" pitchFamily="34" charset="0"/>
              <a:buChar char="•"/>
            </a:pPr>
            <a:r>
              <a:rPr lang="en-US" dirty="0"/>
              <a:t>Abandoned in local neighborhood</a:t>
            </a:r>
          </a:p>
          <a:p>
            <a:pPr marL="284636" indent="-284636">
              <a:buFont typeface="Arial" pitchFamily="34" charset="0"/>
              <a:buChar char="•"/>
            </a:pPr>
            <a:r>
              <a:rPr lang="en-US" dirty="0"/>
              <a:t>90% blind</a:t>
            </a:r>
          </a:p>
          <a:p>
            <a:pPr marL="284636" indent="-284636">
              <a:buFont typeface="Arial" pitchFamily="34" charset="0"/>
              <a:buChar char="•"/>
            </a:pPr>
            <a:r>
              <a:rPr lang="en-US" dirty="0"/>
              <a:t>Had three tumors</a:t>
            </a:r>
          </a:p>
          <a:p>
            <a:pPr marL="284636" indent="-284636">
              <a:buFont typeface="Arial" pitchFamily="34" charset="0"/>
              <a:buChar char="•"/>
            </a:pPr>
            <a:r>
              <a:rPr lang="en-US" dirty="0"/>
              <a:t>Recently died</a:t>
            </a:r>
          </a:p>
          <a:p>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56</a:t>
            </a:fld>
            <a:endParaRPr lang="en-US"/>
          </a:p>
        </p:txBody>
      </p:sp>
    </p:spTree>
    <p:extLst>
      <p:ext uri="{BB962C8B-B14F-4D97-AF65-F5344CB8AC3E}">
        <p14:creationId xmlns:p14="http://schemas.microsoft.com/office/powerpoint/2010/main" xmlns="" val="23568709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4636" indent="-284636">
              <a:buFont typeface="Arial" pitchFamily="34" charset="0"/>
              <a:buChar char="•"/>
            </a:pPr>
            <a:r>
              <a:rPr lang="en-US" dirty="0"/>
              <a:t>Boxer</a:t>
            </a:r>
          </a:p>
          <a:p>
            <a:pPr marL="284636" indent="-284636">
              <a:buFont typeface="Arial" pitchFamily="34" charset="0"/>
              <a:buChar char="•"/>
            </a:pPr>
            <a:r>
              <a:rPr lang="en-US" dirty="0"/>
              <a:t>Breeder entire life</a:t>
            </a:r>
          </a:p>
          <a:p>
            <a:pPr marL="284636" indent="-284636">
              <a:buFont typeface="Arial" pitchFamily="34" charset="0"/>
              <a:buChar char="•"/>
            </a:pPr>
            <a:r>
              <a:rPr lang="en-US" dirty="0"/>
              <a:t>Amish farm in Lancaster, PA</a:t>
            </a:r>
          </a:p>
          <a:p>
            <a:pPr marL="284636" indent="-284636">
              <a:buFont typeface="Arial" pitchFamily="34" charset="0"/>
              <a:buChar char="•"/>
            </a:pPr>
            <a:r>
              <a:rPr lang="en-US" dirty="0"/>
              <a:t>2 litters / year for past 8 years</a:t>
            </a:r>
          </a:p>
          <a:p>
            <a:pPr marL="284636" indent="-284636">
              <a:buFont typeface="Arial" pitchFamily="34" charset="0"/>
              <a:buChar char="•"/>
            </a:pPr>
            <a:r>
              <a:rPr lang="en-US" dirty="0"/>
              <a:t>Put in bare shed &amp; left with no food</a:t>
            </a:r>
          </a:p>
          <a:p>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57</a:t>
            </a:fld>
            <a:endParaRPr lang="en-US"/>
          </a:p>
        </p:txBody>
      </p:sp>
    </p:spTree>
    <p:extLst>
      <p:ext uri="{BB962C8B-B14F-4D97-AF65-F5344CB8AC3E}">
        <p14:creationId xmlns:p14="http://schemas.microsoft.com/office/powerpoint/2010/main" xmlns="" val="37743133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4636" indent="-284636">
              <a:buFont typeface="Arial" pitchFamily="34" charset="0"/>
              <a:buChar char="•"/>
            </a:pPr>
            <a:r>
              <a:rPr lang="en-US" dirty="0"/>
              <a:t>Puppy mill breeder for at least 8 years</a:t>
            </a:r>
          </a:p>
          <a:p>
            <a:pPr marL="284636" indent="-284636">
              <a:buFont typeface="Arial" pitchFamily="34" charset="0"/>
              <a:buChar char="•"/>
            </a:pPr>
            <a:r>
              <a:rPr lang="en-US" dirty="0"/>
              <a:t>2 litters / year</a:t>
            </a:r>
          </a:p>
          <a:p>
            <a:pPr marL="284636" indent="-284636">
              <a:buFont typeface="Arial" pitchFamily="34" charset="0"/>
              <a:buChar char="•"/>
            </a:pPr>
            <a:r>
              <a:rPr lang="en-US" dirty="0"/>
              <a:t>No longer useful </a:t>
            </a:r>
            <a:r>
              <a:rPr lang="en-US" dirty="0">
                <a:sym typeface="Wingdings"/>
              </a:rPr>
              <a:t></a:t>
            </a:r>
            <a:r>
              <a:rPr lang="en-US" dirty="0"/>
              <a:t> going to be drowned in drowning tank</a:t>
            </a:r>
          </a:p>
          <a:p>
            <a:pPr marL="284636" indent="-284636">
              <a:buFont typeface="Arial" pitchFamily="34" charset="0"/>
              <a:buChar char="•"/>
            </a:pPr>
            <a:r>
              <a:rPr lang="en-US" dirty="0"/>
              <a:t>Entered house &amp; walked on grass for first time on April 27, 2010 at foster home</a:t>
            </a:r>
          </a:p>
          <a:p>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58</a:t>
            </a:fld>
            <a:endParaRPr lang="en-US"/>
          </a:p>
        </p:txBody>
      </p:sp>
    </p:spTree>
    <p:extLst>
      <p:ext uri="{BB962C8B-B14F-4D97-AF65-F5344CB8AC3E}">
        <p14:creationId xmlns:p14="http://schemas.microsoft.com/office/powerpoint/2010/main" xmlns="" val="8095189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4636" indent="-284636">
              <a:buFont typeface="Arial" pitchFamily="34" charset="0"/>
              <a:buChar char="•"/>
            </a:pPr>
            <a:r>
              <a:rPr lang="en-US" dirty="0"/>
              <a:t>Left in abandoned house in Baltimore City</a:t>
            </a:r>
          </a:p>
          <a:p>
            <a:pPr marL="284636" indent="-284636">
              <a:buFont typeface="Arial" pitchFamily="34" charset="0"/>
              <a:buChar char="•"/>
            </a:pPr>
            <a:r>
              <a:rPr lang="en-US" dirty="0"/>
              <a:t>One of 6 dogs tied to different things in house (radiators and stairway railings)</a:t>
            </a:r>
          </a:p>
          <a:p>
            <a:pPr marL="284636" indent="-284636">
              <a:buFont typeface="Arial" pitchFamily="34" charset="0"/>
              <a:buChar char="•"/>
            </a:pPr>
            <a:r>
              <a:rPr lang="en-US" dirty="0"/>
              <a:t>No food or water</a:t>
            </a:r>
          </a:p>
          <a:p>
            <a:pPr marL="284636" indent="-284636">
              <a:buFont typeface="Arial" pitchFamily="34" charset="0"/>
              <a:buChar char="•"/>
            </a:pPr>
            <a:r>
              <a:rPr lang="en-US" dirty="0"/>
              <a:t>Puppy found deceased in basement</a:t>
            </a:r>
          </a:p>
        </p:txBody>
      </p:sp>
      <p:sp>
        <p:nvSpPr>
          <p:cNvPr id="4" name="Slide Number Placeholder 3"/>
          <p:cNvSpPr>
            <a:spLocks noGrp="1"/>
          </p:cNvSpPr>
          <p:nvPr>
            <p:ph type="sldNum" sz="quarter" idx="10"/>
          </p:nvPr>
        </p:nvSpPr>
        <p:spPr/>
        <p:txBody>
          <a:bodyPr/>
          <a:lstStyle/>
          <a:p>
            <a:fld id="{52D09D66-635C-4490-B4A2-D3F7E90DDCA2}" type="slidenum">
              <a:rPr lang="en-US" smtClean="0"/>
              <a:pPr/>
              <a:t>59</a:t>
            </a:fld>
            <a:endParaRPr lang="en-US"/>
          </a:p>
        </p:txBody>
      </p:sp>
    </p:spTree>
    <p:extLst>
      <p:ext uri="{BB962C8B-B14F-4D97-AF65-F5344CB8AC3E}">
        <p14:creationId xmlns:p14="http://schemas.microsoft.com/office/powerpoint/2010/main" xmlns="" val="41693816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64</a:t>
            </a:fld>
            <a:endParaRPr lang="en-US"/>
          </a:p>
        </p:txBody>
      </p:sp>
    </p:spTree>
    <p:extLst>
      <p:ext uri="{BB962C8B-B14F-4D97-AF65-F5344CB8AC3E}">
        <p14:creationId xmlns:p14="http://schemas.microsoft.com/office/powerpoint/2010/main" xmlns="" val="12428619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dirty="0" smtClean="0"/>
              <a:t>Harry Harlow, a scientists that studied the</a:t>
            </a:r>
            <a:r>
              <a:rPr lang="en-US" baseline="0" dirty="0" smtClean="0"/>
              <a:t> role of comfort and love in one’s life, conducting an experiment.</a:t>
            </a:r>
          </a:p>
          <a:p>
            <a:pPr marL="170781" indent="-170781" defTabSz="910834">
              <a:buFontTx/>
              <a:buChar char="-"/>
            </a:pPr>
            <a:r>
              <a:rPr lang="en-US" dirty="0"/>
              <a:t>One was made of soft terrycloth, but provided no food. The other was made of wire, but provided food from an attached baby bottle </a:t>
            </a:r>
            <a:r>
              <a:rPr lang="en-US" dirty="0">
                <a:sym typeface="Wingdings" pitchFamily="2" charset="2"/>
              </a:rPr>
              <a:t> spent more time with soft mother, and when Harlow showed the monkey things to scare it, such as this dog here, it ran to the soft mother</a:t>
            </a:r>
            <a:endParaRPr lang="en-US" baseline="0" dirty="0" smtClean="0"/>
          </a:p>
          <a:p>
            <a:pPr marL="170781" indent="-170781">
              <a:buFontTx/>
              <a:buChar char="-"/>
            </a:pPr>
            <a:r>
              <a:rPr lang="en-US" baseline="0" dirty="0" smtClean="0"/>
              <a:t>Everyone needs comfort and love, </a:t>
            </a:r>
            <a:r>
              <a:rPr lang="en-US" baseline="0" dirty="0" err="1" smtClean="0"/>
              <a:t>esp</a:t>
            </a:r>
            <a:r>
              <a:rPr lang="en-US" baseline="0" dirty="0" smtClean="0"/>
              <a:t> animals. It is possible to die from a broken heart, and many pets who are neglected do.</a:t>
            </a:r>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6</a:t>
            </a:fld>
            <a:endParaRPr lang="en-US"/>
          </a:p>
        </p:txBody>
      </p:sp>
    </p:spTree>
    <p:extLst>
      <p:ext uri="{BB962C8B-B14F-4D97-AF65-F5344CB8AC3E}">
        <p14:creationId xmlns:p14="http://schemas.microsoft.com/office/powerpoint/2010/main" xmlns="" val="36657623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Animals long and deserve to be free, just like humans.</a:t>
            </a:r>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65</a:t>
            </a:fld>
            <a:endParaRPr lang="en-US"/>
          </a:p>
        </p:txBody>
      </p:sp>
    </p:spTree>
    <p:extLst>
      <p:ext uri="{BB962C8B-B14F-4D97-AF65-F5344CB8AC3E}">
        <p14:creationId xmlns:p14="http://schemas.microsoft.com/office/powerpoint/2010/main" xmlns="" val="2576340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t>
            </a:r>
            <a:r>
              <a:rPr lang="en-US" baseline="0" dirty="0" smtClean="0"/>
              <a:t>This scene that you see right here is one that many in Puerto Rico see. Many dogs and cats are just let out on the street when their owners can no longer afford them or simply when they are no longer wanted. </a:t>
            </a:r>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7</a:t>
            </a:fld>
            <a:endParaRPr lang="en-US"/>
          </a:p>
        </p:txBody>
      </p:sp>
    </p:spTree>
    <p:extLst>
      <p:ext uri="{BB962C8B-B14F-4D97-AF65-F5344CB8AC3E}">
        <p14:creationId xmlns:p14="http://schemas.microsoft.com/office/powerpoint/2010/main" xmlns="" val="2502558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0834"/>
            <a:r>
              <a:rPr lang="en-US" baseline="0" dirty="0" smtClean="0"/>
              <a:t>My uncle lives in Puerto Rico, and so far he has saved a number of animals from dying on the street. Two that he currently owns, </a:t>
            </a:r>
            <a:r>
              <a:rPr lang="en-US" baseline="0" dirty="0" err="1" smtClean="0"/>
              <a:t>Cosita</a:t>
            </a:r>
            <a:r>
              <a:rPr lang="en-US" baseline="0" dirty="0" smtClean="0"/>
              <a:t> and Princess, were both about to die before my uncle saved them. People in Puerto Rico disregard strays and think that it’s okay to kick them and push them aside. While I visited Puerto Rico, I found many strays and I just wanted to take them all home with me. Unfortunately I couldn’t, but I made sure that the ones I did find got water and food and I went on my way.</a:t>
            </a:r>
            <a:endParaRPr lang="en-US" dirty="0" smtClean="0"/>
          </a:p>
          <a:p>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8</a:t>
            </a:fld>
            <a:endParaRPr lang="en-US"/>
          </a:p>
        </p:txBody>
      </p:sp>
    </p:spTree>
    <p:extLst>
      <p:ext uri="{BB962C8B-B14F-4D97-AF65-F5344CB8AC3E}">
        <p14:creationId xmlns:p14="http://schemas.microsoft.com/office/powerpoint/2010/main" xmlns="" val="25921902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Most people just associate</a:t>
            </a:r>
            <a:r>
              <a:rPr lang="en-US" baseline="0" dirty="0" smtClean="0"/>
              <a:t> dog fighting with Michael Vick. And when they do that, they see that Vick is a good football player and helping the Eagles out, so they just don’t think that what he did was a big deal. However, it is.</a:t>
            </a:r>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9</a:t>
            </a:fld>
            <a:endParaRPr lang="en-US"/>
          </a:p>
        </p:txBody>
      </p:sp>
    </p:spTree>
    <p:extLst>
      <p:ext uri="{BB962C8B-B14F-4D97-AF65-F5344CB8AC3E}">
        <p14:creationId xmlns:p14="http://schemas.microsoft.com/office/powerpoint/2010/main" xmlns="" val="3436727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781" indent="-170781">
              <a:buFontTx/>
              <a:buChar char="-"/>
            </a:pPr>
            <a:r>
              <a:rPr lang="en-US" dirty="0"/>
              <a:t>Dogs who are used for fighting are usually kept penned or chained and many are taunted and starved in order to trigger extreme survival instincts and encourage aggression</a:t>
            </a:r>
            <a:r>
              <a:rPr lang="en-US" dirty="0" smtClean="0"/>
              <a:t> </a:t>
            </a:r>
          </a:p>
          <a:p>
            <a:pPr marL="170781" indent="-170781">
              <a:buFontTx/>
              <a:buChar char="-"/>
            </a:pPr>
            <a:r>
              <a:rPr lang="en-US" dirty="0"/>
              <a:t>Some dogfighters train dogs by forcing them to tread water in pools; run on a treadmill while a caged rabbit, cat, chicken, or other terrified animal is dangled in front of them; or hang on with their jaws while dangling from a chain baited with meat.</a:t>
            </a:r>
            <a:endParaRPr lang="en-US" dirty="0" smtClean="0"/>
          </a:p>
          <a:p>
            <a:pPr marL="170781" indent="-170781">
              <a:buFontTx/>
              <a:buChar char="-"/>
            </a:pPr>
            <a:r>
              <a:rPr lang="en-US" dirty="0" smtClean="0"/>
              <a:t>These</a:t>
            </a:r>
            <a:r>
              <a:rPr lang="en-US" baseline="0" dirty="0" smtClean="0"/>
              <a:t> dogs get trained, and even injected with steroids to make them stronger, only to fight one another. And for what purpose do these animals risk their lives? Only for bets that people are making on who the winner is going to be. It’s a game to them.</a:t>
            </a:r>
            <a:endParaRPr lang="en-US" dirty="0"/>
          </a:p>
        </p:txBody>
      </p:sp>
      <p:sp>
        <p:nvSpPr>
          <p:cNvPr id="4" name="Slide Number Placeholder 3"/>
          <p:cNvSpPr>
            <a:spLocks noGrp="1"/>
          </p:cNvSpPr>
          <p:nvPr>
            <p:ph type="sldNum" sz="quarter" idx="10"/>
          </p:nvPr>
        </p:nvSpPr>
        <p:spPr/>
        <p:txBody>
          <a:bodyPr/>
          <a:lstStyle/>
          <a:p>
            <a:fld id="{52D09D66-635C-4490-B4A2-D3F7E90DDCA2}" type="slidenum">
              <a:rPr lang="en-US" smtClean="0"/>
              <a:pPr/>
              <a:t>10</a:t>
            </a:fld>
            <a:endParaRPr lang="en-US"/>
          </a:p>
        </p:txBody>
      </p:sp>
    </p:spTree>
    <p:extLst>
      <p:ext uri="{BB962C8B-B14F-4D97-AF65-F5344CB8AC3E}">
        <p14:creationId xmlns:p14="http://schemas.microsoft.com/office/powerpoint/2010/main" xmlns="" val="3709724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825BA90-F2E5-4A8F-8B13-5DC372238652}" type="datetimeFigureOut">
              <a:rPr lang="en-US" smtClean="0"/>
              <a:pPr/>
              <a:t>1/20/2011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262D92-212E-4C3E-BF19-BB622BDD4945}" type="slidenum">
              <a:rPr lang="en-US" smtClean="0"/>
              <a:pPr/>
              <a:t>‹#›</a:t>
            </a:fld>
            <a:endParaRPr lang="en-US"/>
          </a:p>
        </p:txBody>
      </p:sp>
    </p:spTree>
    <p:extLst>
      <p:ext uri="{BB962C8B-B14F-4D97-AF65-F5344CB8AC3E}">
        <p14:creationId xmlns:p14="http://schemas.microsoft.com/office/powerpoint/2010/main" xmlns="" val="26773901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25BA90-F2E5-4A8F-8B13-5DC372238652}" type="datetimeFigureOut">
              <a:rPr lang="en-US" smtClean="0"/>
              <a:pPr/>
              <a:t>1/20/2011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262D92-212E-4C3E-BF19-BB622BDD4945}" type="slidenum">
              <a:rPr lang="en-US" smtClean="0"/>
              <a:pPr/>
              <a:t>‹#›</a:t>
            </a:fld>
            <a:endParaRPr lang="en-US"/>
          </a:p>
        </p:txBody>
      </p:sp>
    </p:spTree>
    <p:extLst>
      <p:ext uri="{BB962C8B-B14F-4D97-AF65-F5344CB8AC3E}">
        <p14:creationId xmlns:p14="http://schemas.microsoft.com/office/powerpoint/2010/main" xmlns="" val="62057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25BA90-F2E5-4A8F-8B13-5DC372238652}" type="datetimeFigureOut">
              <a:rPr lang="en-US" smtClean="0"/>
              <a:pPr/>
              <a:t>1/20/2011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262D92-212E-4C3E-BF19-BB622BDD4945}" type="slidenum">
              <a:rPr lang="en-US" smtClean="0"/>
              <a:pPr/>
              <a:t>‹#›</a:t>
            </a:fld>
            <a:endParaRPr lang="en-US"/>
          </a:p>
        </p:txBody>
      </p:sp>
    </p:spTree>
    <p:extLst>
      <p:ext uri="{BB962C8B-B14F-4D97-AF65-F5344CB8AC3E}">
        <p14:creationId xmlns:p14="http://schemas.microsoft.com/office/powerpoint/2010/main" xmlns="" val="3574158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25BA90-F2E5-4A8F-8B13-5DC372238652}" type="datetimeFigureOut">
              <a:rPr lang="en-US" smtClean="0"/>
              <a:pPr/>
              <a:t>1/20/2011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262D92-212E-4C3E-BF19-BB622BDD4945}" type="slidenum">
              <a:rPr lang="en-US" smtClean="0"/>
              <a:pPr/>
              <a:t>‹#›</a:t>
            </a:fld>
            <a:endParaRPr lang="en-US"/>
          </a:p>
        </p:txBody>
      </p:sp>
    </p:spTree>
    <p:extLst>
      <p:ext uri="{BB962C8B-B14F-4D97-AF65-F5344CB8AC3E}">
        <p14:creationId xmlns:p14="http://schemas.microsoft.com/office/powerpoint/2010/main" xmlns="" val="3653909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825BA90-F2E5-4A8F-8B13-5DC372238652}" type="datetimeFigureOut">
              <a:rPr lang="en-US" smtClean="0"/>
              <a:pPr/>
              <a:t>1/20/2011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262D92-212E-4C3E-BF19-BB622BDD4945}" type="slidenum">
              <a:rPr lang="en-US" smtClean="0"/>
              <a:pPr/>
              <a:t>‹#›</a:t>
            </a:fld>
            <a:endParaRPr lang="en-US"/>
          </a:p>
        </p:txBody>
      </p:sp>
    </p:spTree>
    <p:extLst>
      <p:ext uri="{BB962C8B-B14F-4D97-AF65-F5344CB8AC3E}">
        <p14:creationId xmlns:p14="http://schemas.microsoft.com/office/powerpoint/2010/main" xmlns="" val="34934378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825BA90-F2E5-4A8F-8B13-5DC372238652}" type="datetimeFigureOut">
              <a:rPr lang="en-US" smtClean="0"/>
              <a:pPr/>
              <a:t>1/20/2011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262D92-212E-4C3E-BF19-BB622BDD4945}" type="slidenum">
              <a:rPr lang="en-US" smtClean="0"/>
              <a:pPr/>
              <a:t>‹#›</a:t>
            </a:fld>
            <a:endParaRPr lang="en-US"/>
          </a:p>
        </p:txBody>
      </p:sp>
    </p:spTree>
    <p:extLst>
      <p:ext uri="{BB962C8B-B14F-4D97-AF65-F5344CB8AC3E}">
        <p14:creationId xmlns:p14="http://schemas.microsoft.com/office/powerpoint/2010/main" xmlns="" val="502592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825BA90-F2E5-4A8F-8B13-5DC372238652}" type="datetimeFigureOut">
              <a:rPr lang="en-US" smtClean="0"/>
              <a:pPr/>
              <a:t>1/20/2011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3262D92-212E-4C3E-BF19-BB622BDD4945}" type="slidenum">
              <a:rPr lang="en-US" smtClean="0"/>
              <a:pPr/>
              <a:t>‹#›</a:t>
            </a:fld>
            <a:endParaRPr lang="en-US"/>
          </a:p>
        </p:txBody>
      </p:sp>
    </p:spTree>
    <p:extLst>
      <p:ext uri="{BB962C8B-B14F-4D97-AF65-F5344CB8AC3E}">
        <p14:creationId xmlns:p14="http://schemas.microsoft.com/office/powerpoint/2010/main" xmlns="" val="1458103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825BA90-F2E5-4A8F-8B13-5DC372238652}" type="datetimeFigureOut">
              <a:rPr lang="en-US" smtClean="0"/>
              <a:pPr/>
              <a:t>1/20/2011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3262D92-212E-4C3E-BF19-BB622BDD4945}" type="slidenum">
              <a:rPr lang="en-US" smtClean="0"/>
              <a:pPr/>
              <a:t>‹#›</a:t>
            </a:fld>
            <a:endParaRPr lang="en-US"/>
          </a:p>
        </p:txBody>
      </p:sp>
    </p:spTree>
    <p:extLst>
      <p:ext uri="{BB962C8B-B14F-4D97-AF65-F5344CB8AC3E}">
        <p14:creationId xmlns:p14="http://schemas.microsoft.com/office/powerpoint/2010/main" xmlns="" val="880486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25BA90-F2E5-4A8F-8B13-5DC372238652}" type="datetimeFigureOut">
              <a:rPr lang="en-US" smtClean="0"/>
              <a:pPr/>
              <a:t>1/20/2011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3262D92-212E-4C3E-BF19-BB622BDD4945}" type="slidenum">
              <a:rPr lang="en-US" smtClean="0"/>
              <a:pPr/>
              <a:t>‹#›</a:t>
            </a:fld>
            <a:endParaRPr lang="en-US"/>
          </a:p>
        </p:txBody>
      </p:sp>
    </p:spTree>
    <p:extLst>
      <p:ext uri="{BB962C8B-B14F-4D97-AF65-F5344CB8AC3E}">
        <p14:creationId xmlns:p14="http://schemas.microsoft.com/office/powerpoint/2010/main" xmlns="" val="2106396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25BA90-F2E5-4A8F-8B13-5DC372238652}" type="datetimeFigureOut">
              <a:rPr lang="en-US" smtClean="0"/>
              <a:pPr/>
              <a:t>1/20/2011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262D92-212E-4C3E-BF19-BB622BDD4945}" type="slidenum">
              <a:rPr lang="en-US" smtClean="0"/>
              <a:pPr/>
              <a:t>‹#›</a:t>
            </a:fld>
            <a:endParaRPr lang="en-US"/>
          </a:p>
        </p:txBody>
      </p:sp>
    </p:spTree>
    <p:extLst>
      <p:ext uri="{BB962C8B-B14F-4D97-AF65-F5344CB8AC3E}">
        <p14:creationId xmlns:p14="http://schemas.microsoft.com/office/powerpoint/2010/main" xmlns="" val="2990501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25BA90-F2E5-4A8F-8B13-5DC372238652}" type="datetimeFigureOut">
              <a:rPr lang="en-US" smtClean="0"/>
              <a:pPr/>
              <a:t>1/20/2011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262D92-212E-4C3E-BF19-BB622BDD4945}" type="slidenum">
              <a:rPr lang="en-US" smtClean="0"/>
              <a:pPr/>
              <a:t>‹#›</a:t>
            </a:fld>
            <a:endParaRPr lang="en-US"/>
          </a:p>
        </p:txBody>
      </p:sp>
    </p:spTree>
    <p:extLst>
      <p:ext uri="{BB962C8B-B14F-4D97-AF65-F5344CB8AC3E}">
        <p14:creationId xmlns:p14="http://schemas.microsoft.com/office/powerpoint/2010/main" xmlns="" val="24470110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25BA90-F2E5-4A8F-8B13-5DC372238652}" type="datetimeFigureOut">
              <a:rPr lang="en-US" smtClean="0"/>
              <a:pPr/>
              <a:t>1/20/2011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262D92-212E-4C3E-BF19-BB622BDD4945}" type="slidenum">
              <a:rPr lang="en-US" smtClean="0"/>
              <a:pPr/>
              <a:t>‹#›</a:t>
            </a:fld>
            <a:endParaRPr lang="en-US"/>
          </a:p>
        </p:txBody>
      </p:sp>
    </p:spTree>
    <p:extLst>
      <p:ext uri="{BB962C8B-B14F-4D97-AF65-F5344CB8AC3E}">
        <p14:creationId xmlns:p14="http://schemas.microsoft.com/office/powerpoint/2010/main" xmlns="" val="32212119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hyperlink" Target="http://www.youtube.com/watch?v=iBbYUdvGWk0&amp;feature=player_embedded"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hyperlink" Target="http://animoto.com/play/jCQU61SciY0YMNN8uekZ1Q"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 Id="rId5" Type="http://schemas.openxmlformats.org/officeDocument/2006/relationships/image" Target="../media/image53.jpeg"/><Relationship Id="rId4" Type="http://schemas.openxmlformats.org/officeDocument/2006/relationships/image" Target="../media/image52.jpeg"/></Relationships>
</file>

<file path=ppt/slides/_rels/slide5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5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9.gif"/><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000" b="-5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1847777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3000" r="-1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727507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8071425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nutritionwonderland.com/wp-content/uploads/2008/12/usdollar100front.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5943600" cy="2504440"/>
          </a:xfrm>
          <a:prstGeom prst="rect">
            <a:avLst/>
          </a:prstGeom>
          <a:noFill/>
          <a:extLst/>
        </p:spPr>
      </p:pic>
      <p:pic>
        <p:nvPicPr>
          <p:cNvPr id="6" name="Picture 5" descr="http://nutritionwonderland.com/wp-content/uploads/2008/12/usdollar100front.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00400" y="4367616"/>
            <a:ext cx="5943600" cy="2504440"/>
          </a:xfrm>
          <a:prstGeom prst="rect">
            <a:avLst/>
          </a:prstGeom>
          <a:noFill/>
          <a:extLst/>
        </p:spPr>
      </p:pic>
      <p:pic>
        <p:nvPicPr>
          <p:cNvPr id="7" name="Picture 6" descr="http://nutritionwonderland.com/wp-content/uploads/2008/12/usdollar100front.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4380933"/>
            <a:ext cx="5943600" cy="2504440"/>
          </a:xfrm>
          <a:prstGeom prst="rect">
            <a:avLst/>
          </a:prstGeom>
          <a:noFill/>
          <a:extLst/>
        </p:spPr>
      </p:pic>
      <p:pic>
        <p:nvPicPr>
          <p:cNvPr id="8" name="Picture 7" descr="http://nutritionwonderland.com/wp-content/uploads/2008/12/usdollar100front.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00400" y="-3699"/>
            <a:ext cx="5943600" cy="2504440"/>
          </a:xfrm>
          <a:prstGeom prst="rect">
            <a:avLst/>
          </a:prstGeom>
          <a:noFill/>
          <a:extLst/>
        </p:spPr>
      </p:pic>
      <p:pic>
        <p:nvPicPr>
          <p:cNvPr id="9" name="Picture 8" descr="http://nutritionwonderland.com/wp-content/uploads/2008/12/usdollar100front.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176780"/>
            <a:ext cx="5943600" cy="2504440"/>
          </a:xfrm>
          <a:prstGeom prst="rect">
            <a:avLst/>
          </a:prstGeom>
          <a:noFill/>
          <a:extLst/>
        </p:spPr>
      </p:pic>
      <p:pic>
        <p:nvPicPr>
          <p:cNvPr id="10" name="Picture 9" descr="http://nutritionwonderland.com/wp-content/uploads/2008/12/usdollar100front.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198181" y="2176780"/>
            <a:ext cx="5943600" cy="2504440"/>
          </a:xfrm>
          <a:prstGeom prst="rect">
            <a:avLst/>
          </a:prstGeom>
          <a:noFill/>
          <a:extLst/>
        </p:spPr>
      </p:pic>
      <p:pic>
        <p:nvPicPr>
          <p:cNvPr id="11" name="Picture 10" descr="http://nutritionwonderland.com/wp-content/uploads/2008/12/usdollar100front.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00200" y="2176780"/>
            <a:ext cx="5943600" cy="2504440"/>
          </a:xfrm>
          <a:prstGeom prst="rect">
            <a:avLst/>
          </a:prstGeom>
          <a:noFill/>
          <a:extLst/>
        </p:spPr>
      </p:pic>
    </p:spTree>
    <p:extLst>
      <p:ext uri="{BB962C8B-B14F-4D97-AF65-F5344CB8AC3E}">
        <p14:creationId xmlns:p14="http://schemas.microsoft.com/office/powerpoint/2010/main" xmlns="" val="42832492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2">
            <a:extLst>
              <a:ext uri="{28A0092B-C50C-407E-A947-70E740481C1C}">
                <a14:useLocalDpi xmlns:a14="http://schemas.microsoft.com/office/drawing/2010/main" xmlns="" val="0"/>
              </a:ext>
            </a:extLst>
          </a:blip>
          <a:srcRect r="5609" b="49782"/>
          <a:stretch/>
        </p:blipFill>
        <p:spPr bwMode="auto">
          <a:xfrm>
            <a:off x="0" y="0"/>
            <a:ext cx="9144000" cy="3581400"/>
          </a:xfrm>
          <a:prstGeom prst="rect">
            <a:avLst/>
          </a:prstGeom>
          <a:noFill/>
          <a:ln>
            <a:noFill/>
          </a:ln>
          <a:extLst>
            <a:ext uri="{53640926-AAD7-44D8-BBD7-CCE9431645EC}">
              <a14:shadowObscured xmlns:a14="http://schemas.microsoft.com/office/drawing/2010/main" xmlns=""/>
            </a:ext>
          </a:extLst>
        </p:spPr>
      </p:pic>
      <p:sp>
        <p:nvSpPr>
          <p:cNvPr id="4" name="TextBox 3"/>
          <p:cNvSpPr txBox="1"/>
          <p:nvPr/>
        </p:nvSpPr>
        <p:spPr>
          <a:xfrm>
            <a:off x="4800600" y="457200"/>
            <a:ext cx="3962400" cy="1446550"/>
          </a:xfrm>
          <a:prstGeom prst="rect">
            <a:avLst/>
          </a:prstGeom>
          <a:noFill/>
        </p:spPr>
        <p:txBody>
          <a:bodyPr wrap="square" rtlCol="0">
            <a:spAutoFit/>
          </a:bodyPr>
          <a:lstStyle/>
          <a:p>
            <a:pPr algn="ctr"/>
            <a:r>
              <a:rPr lang="en-US" sz="4400" dirty="0" smtClean="0">
                <a:latin typeface="Berlin Sans FB Demi" pitchFamily="34" charset="0"/>
              </a:rPr>
              <a:t>AWARENESS &amp; RECOGNITION</a:t>
            </a:r>
            <a:endParaRPr lang="en-US" sz="4400" dirty="0">
              <a:latin typeface="Berlin Sans FB Demi" pitchFamily="34" charset="0"/>
            </a:endParaRPr>
          </a:p>
        </p:txBody>
      </p:sp>
      <p:sp>
        <p:nvSpPr>
          <p:cNvPr id="5" name="TextBox 4"/>
          <p:cNvSpPr txBox="1"/>
          <p:nvPr/>
        </p:nvSpPr>
        <p:spPr>
          <a:xfrm rot="19441478">
            <a:off x="-18232" y="1121890"/>
            <a:ext cx="3810000" cy="769441"/>
          </a:xfrm>
          <a:prstGeom prst="rect">
            <a:avLst/>
          </a:prstGeom>
          <a:noFill/>
        </p:spPr>
        <p:txBody>
          <a:bodyPr wrap="square" rtlCol="0">
            <a:spAutoFit/>
          </a:bodyPr>
          <a:lstStyle/>
          <a:p>
            <a:r>
              <a:rPr lang="en-US" sz="4400" dirty="0" smtClean="0">
                <a:latin typeface="Berlin Sans FB Demi" pitchFamily="34" charset="0"/>
              </a:rPr>
              <a:t>COMPASSION</a:t>
            </a:r>
            <a:endParaRPr lang="en-US" sz="4400" dirty="0">
              <a:latin typeface="Berlin Sans FB Demi" pitchFamily="34" charset="0"/>
            </a:endParaRPr>
          </a:p>
        </p:txBody>
      </p:sp>
    </p:spTree>
    <p:extLst>
      <p:ext uri="{BB962C8B-B14F-4D97-AF65-F5344CB8AC3E}">
        <p14:creationId xmlns:p14="http://schemas.microsoft.com/office/powerpoint/2010/main" xmlns="" val="7741435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7000" r="-7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2166267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8576828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457389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descr="http://sphotos.ak.fbcdn.net/photos-ak-snc1/v346/166/110/721022177/n721022177_1494162_8230.jpg"/>
          <p:cNvPicPr/>
          <p:nvPr/>
        </p:nvPicPr>
        <p:blipFill rotWithShape="1">
          <a:blip r:embed="rId3">
            <a:extLst>
              <a:ext uri="{28A0092B-C50C-407E-A947-70E740481C1C}">
                <a14:useLocalDpi xmlns:a14="http://schemas.microsoft.com/office/drawing/2010/main" xmlns="" val="0"/>
              </a:ext>
            </a:extLst>
          </a:blip>
          <a:srcRect l="14765" t="13831" r="13364" b="25295"/>
          <a:stretch/>
        </p:blipFill>
        <p:spPr bwMode="auto">
          <a:xfrm>
            <a:off x="1143000" y="0"/>
            <a:ext cx="8001000" cy="6858000"/>
          </a:xfrm>
          <a:prstGeom prst="rect">
            <a:avLst/>
          </a:prstGeom>
          <a:noFill/>
          <a:ln>
            <a:noFill/>
          </a:ln>
          <a:extLst>
            <a:ext uri="{53640926-AAD7-44D8-BBD7-CCE9431645EC}">
              <a14:shadowObscured xmlns:a14="http://schemas.microsoft.com/office/drawing/2010/main" xmlns=""/>
            </a:ext>
          </a:extLst>
        </p:spPr>
      </p:pic>
    </p:spTree>
    <p:extLst>
      <p:ext uri="{BB962C8B-B14F-4D97-AF65-F5344CB8AC3E}">
        <p14:creationId xmlns:p14="http://schemas.microsoft.com/office/powerpoint/2010/main" xmlns="" val="29745743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nutritionwonderland.com/wp-content/uploads/2008/12/usdollar100front.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5943600" cy="2504440"/>
          </a:xfrm>
          <a:prstGeom prst="rect">
            <a:avLst/>
          </a:prstGeom>
          <a:noFill/>
          <a:extLst/>
        </p:spPr>
      </p:pic>
      <p:pic>
        <p:nvPicPr>
          <p:cNvPr id="6" name="Picture 5" descr="http://nutritionwonderland.com/wp-content/uploads/2008/12/usdollar100front.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00400" y="4367616"/>
            <a:ext cx="5943600" cy="2504440"/>
          </a:xfrm>
          <a:prstGeom prst="rect">
            <a:avLst/>
          </a:prstGeom>
          <a:noFill/>
          <a:extLst/>
        </p:spPr>
      </p:pic>
      <p:pic>
        <p:nvPicPr>
          <p:cNvPr id="7" name="Picture 6" descr="http://nutritionwonderland.com/wp-content/uploads/2008/12/usdollar100front.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4380933"/>
            <a:ext cx="5943600" cy="2504440"/>
          </a:xfrm>
          <a:prstGeom prst="rect">
            <a:avLst/>
          </a:prstGeom>
          <a:noFill/>
          <a:extLst/>
        </p:spPr>
      </p:pic>
      <p:pic>
        <p:nvPicPr>
          <p:cNvPr id="8" name="Picture 7" descr="http://nutritionwonderland.com/wp-content/uploads/2008/12/usdollar100front.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00400" y="-3699"/>
            <a:ext cx="5943600" cy="2504440"/>
          </a:xfrm>
          <a:prstGeom prst="rect">
            <a:avLst/>
          </a:prstGeom>
          <a:noFill/>
          <a:extLst/>
        </p:spPr>
      </p:pic>
      <p:pic>
        <p:nvPicPr>
          <p:cNvPr id="9" name="Picture 8" descr="http://nutritionwonderland.com/wp-content/uploads/2008/12/usdollar100front.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176780"/>
            <a:ext cx="5943600" cy="2504440"/>
          </a:xfrm>
          <a:prstGeom prst="rect">
            <a:avLst/>
          </a:prstGeom>
          <a:noFill/>
          <a:extLst/>
        </p:spPr>
      </p:pic>
      <p:pic>
        <p:nvPicPr>
          <p:cNvPr id="10" name="Picture 9" descr="http://nutritionwonderland.com/wp-content/uploads/2008/12/usdollar100front.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198181" y="2176780"/>
            <a:ext cx="5943600" cy="2504440"/>
          </a:xfrm>
          <a:prstGeom prst="rect">
            <a:avLst/>
          </a:prstGeom>
          <a:noFill/>
          <a:extLst/>
        </p:spPr>
      </p:pic>
      <p:pic>
        <p:nvPicPr>
          <p:cNvPr id="11" name="Picture 10" descr="http://nutritionwonderland.com/wp-content/uploads/2008/12/usdollar100front.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00200" y="2176780"/>
            <a:ext cx="5943600" cy="2504440"/>
          </a:xfrm>
          <a:prstGeom prst="rect">
            <a:avLst/>
          </a:prstGeom>
          <a:noFill/>
          <a:extLst/>
        </p:spPr>
      </p:pic>
    </p:spTree>
    <p:extLst>
      <p:ext uri="{BB962C8B-B14F-4D97-AF65-F5344CB8AC3E}">
        <p14:creationId xmlns:p14="http://schemas.microsoft.com/office/powerpoint/2010/main" xmlns="" val="40884669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5474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a:extLst>
              <a:ext uri="{28A0092B-C50C-407E-A947-70E740481C1C}">
                <a14:useLocalDpi xmlns:a14="http://schemas.microsoft.com/office/drawing/2010/main" xmlns="" val="0"/>
              </a:ext>
            </a:extLst>
          </a:blip>
          <a:srcRect r="52564" b="50437"/>
          <a:stretch/>
        </p:blipFill>
        <p:spPr bwMode="auto">
          <a:xfrm>
            <a:off x="0" y="0"/>
            <a:ext cx="4495800" cy="3429000"/>
          </a:xfrm>
          <a:prstGeom prst="rect">
            <a:avLst/>
          </a:prstGeom>
          <a:noFill/>
          <a:ln>
            <a:noFill/>
          </a:ln>
          <a:extLst>
            <a:ext uri="{53640926-AAD7-44D8-BBD7-CCE9431645EC}">
              <a14:shadowObscured xmlns:a14="http://schemas.microsoft.com/office/drawing/2010/main" xmlns=""/>
            </a:ext>
          </a:extLst>
        </p:spPr>
      </p:pic>
      <p:sp>
        <p:nvSpPr>
          <p:cNvPr id="5" name="TextBox 4"/>
          <p:cNvSpPr txBox="1"/>
          <p:nvPr/>
        </p:nvSpPr>
        <p:spPr>
          <a:xfrm rot="19441478">
            <a:off x="-18232" y="1121890"/>
            <a:ext cx="3810000" cy="769441"/>
          </a:xfrm>
          <a:prstGeom prst="rect">
            <a:avLst/>
          </a:prstGeom>
          <a:noFill/>
        </p:spPr>
        <p:txBody>
          <a:bodyPr wrap="square" rtlCol="0">
            <a:spAutoFit/>
          </a:bodyPr>
          <a:lstStyle/>
          <a:p>
            <a:r>
              <a:rPr lang="en-US" sz="4400" dirty="0" smtClean="0">
                <a:latin typeface="Berlin Sans FB Demi" pitchFamily="34" charset="0"/>
              </a:rPr>
              <a:t>COMPASSION</a:t>
            </a:r>
            <a:endParaRPr lang="en-US" sz="4400" dirty="0">
              <a:latin typeface="Berlin Sans FB Demi" pitchFamily="34" charset="0"/>
            </a:endParaRPr>
          </a:p>
        </p:txBody>
      </p:sp>
    </p:spTree>
    <p:extLst>
      <p:ext uri="{BB962C8B-B14F-4D97-AF65-F5344CB8AC3E}">
        <p14:creationId xmlns:p14="http://schemas.microsoft.com/office/powerpoint/2010/main" xmlns="" val="27020789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7000" r="-7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714835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789305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1470719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083061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4525963"/>
          </a:xfrm>
        </p:spPr>
        <p:txBody>
          <a:bodyPr>
            <a:normAutofit/>
          </a:bodyPr>
          <a:lstStyle/>
          <a:p>
            <a:pPr marL="0" indent="0" algn="ctr">
              <a:buNone/>
            </a:pPr>
            <a:r>
              <a:rPr lang="en-US" sz="4400" dirty="0">
                <a:solidFill>
                  <a:schemeClr val="bg1"/>
                </a:solidFill>
              </a:rPr>
              <a:t>“If you see an animal in a zoo, </a:t>
            </a:r>
            <a:r>
              <a:rPr lang="en-US" sz="4400" b="1" dirty="0">
                <a:solidFill>
                  <a:schemeClr val="bg1"/>
                </a:solidFill>
              </a:rPr>
              <a:t>you are in control</a:t>
            </a:r>
            <a:r>
              <a:rPr lang="en-US" sz="4400" dirty="0">
                <a:solidFill>
                  <a:schemeClr val="bg1"/>
                </a:solidFill>
              </a:rPr>
              <a:t>. You can come, and you can go. The animal cannot. She is at your </a:t>
            </a:r>
            <a:r>
              <a:rPr lang="en-US" sz="4400" u="sng" dirty="0">
                <a:solidFill>
                  <a:schemeClr val="bg1"/>
                </a:solidFill>
              </a:rPr>
              <a:t>mercy</a:t>
            </a:r>
            <a:r>
              <a:rPr lang="en-US" sz="4400" dirty="0">
                <a:solidFill>
                  <a:schemeClr val="bg1"/>
                </a:solidFill>
              </a:rPr>
              <a:t>, and at the </a:t>
            </a:r>
            <a:r>
              <a:rPr lang="en-US" sz="4400" u="sng" dirty="0">
                <a:solidFill>
                  <a:schemeClr val="bg1"/>
                </a:solidFill>
              </a:rPr>
              <a:t>mercy</a:t>
            </a:r>
            <a:r>
              <a:rPr lang="en-US" sz="4400" dirty="0">
                <a:solidFill>
                  <a:schemeClr val="bg1"/>
                </a:solidFill>
              </a:rPr>
              <a:t> of those like you. The animal is on </a:t>
            </a:r>
            <a:r>
              <a:rPr lang="en-US" sz="4400" i="1" dirty="0">
                <a:solidFill>
                  <a:schemeClr val="bg1"/>
                </a:solidFill>
              </a:rPr>
              <a:t>display</a:t>
            </a:r>
            <a:r>
              <a:rPr lang="en-US" sz="4400" dirty="0">
                <a:solidFill>
                  <a:schemeClr val="bg1"/>
                </a:solidFill>
              </a:rPr>
              <a:t> for you.”</a:t>
            </a:r>
          </a:p>
        </p:txBody>
      </p:sp>
    </p:spTree>
    <p:extLst>
      <p:ext uri="{BB962C8B-B14F-4D97-AF65-F5344CB8AC3E}">
        <p14:creationId xmlns:p14="http://schemas.microsoft.com/office/powerpoint/2010/main" xmlns="" val="12663298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nutritionwonderland.com/wp-content/uploads/2008/12/usdollar100front.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5943600" cy="2504440"/>
          </a:xfrm>
          <a:prstGeom prst="rect">
            <a:avLst/>
          </a:prstGeom>
          <a:noFill/>
          <a:extLst/>
        </p:spPr>
      </p:pic>
      <p:pic>
        <p:nvPicPr>
          <p:cNvPr id="6" name="Picture 5" descr="http://nutritionwonderland.com/wp-content/uploads/2008/12/usdollar100front.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00400" y="4367616"/>
            <a:ext cx="5943600" cy="2504440"/>
          </a:xfrm>
          <a:prstGeom prst="rect">
            <a:avLst/>
          </a:prstGeom>
          <a:noFill/>
          <a:extLst/>
        </p:spPr>
      </p:pic>
      <p:pic>
        <p:nvPicPr>
          <p:cNvPr id="7" name="Picture 6" descr="http://nutritionwonderland.com/wp-content/uploads/2008/12/usdollar100front.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4380933"/>
            <a:ext cx="5943600" cy="2504440"/>
          </a:xfrm>
          <a:prstGeom prst="rect">
            <a:avLst/>
          </a:prstGeom>
          <a:noFill/>
          <a:extLst/>
        </p:spPr>
      </p:pic>
      <p:pic>
        <p:nvPicPr>
          <p:cNvPr id="8" name="Picture 7" descr="http://nutritionwonderland.com/wp-content/uploads/2008/12/usdollar100front.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00400" y="-3699"/>
            <a:ext cx="5943600" cy="2504440"/>
          </a:xfrm>
          <a:prstGeom prst="rect">
            <a:avLst/>
          </a:prstGeom>
          <a:noFill/>
          <a:extLst/>
        </p:spPr>
      </p:pic>
      <p:pic>
        <p:nvPicPr>
          <p:cNvPr id="9" name="Picture 8" descr="http://nutritionwonderland.com/wp-content/uploads/2008/12/usdollar100front.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176780"/>
            <a:ext cx="5943600" cy="2504440"/>
          </a:xfrm>
          <a:prstGeom prst="rect">
            <a:avLst/>
          </a:prstGeom>
          <a:noFill/>
          <a:extLst/>
        </p:spPr>
      </p:pic>
      <p:pic>
        <p:nvPicPr>
          <p:cNvPr id="10" name="Picture 9" descr="http://nutritionwonderland.com/wp-content/uploads/2008/12/usdollar100front.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98181" y="2176780"/>
            <a:ext cx="5943600" cy="2504440"/>
          </a:xfrm>
          <a:prstGeom prst="rect">
            <a:avLst/>
          </a:prstGeom>
          <a:noFill/>
          <a:extLst/>
        </p:spPr>
      </p:pic>
      <p:pic>
        <p:nvPicPr>
          <p:cNvPr id="11" name="Picture 10" descr="http://nutritionwonderland.com/wp-content/uploads/2008/12/usdollar100front.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00200" y="2176780"/>
            <a:ext cx="5943600" cy="2504440"/>
          </a:xfrm>
          <a:prstGeom prst="rect">
            <a:avLst/>
          </a:prstGeom>
          <a:noFill/>
          <a:extLst/>
        </p:spPr>
      </p:pic>
    </p:spTree>
    <p:extLst>
      <p:ext uri="{BB962C8B-B14F-4D97-AF65-F5344CB8AC3E}">
        <p14:creationId xmlns:p14="http://schemas.microsoft.com/office/powerpoint/2010/main" xmlns="" val="166086978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Main Image for: Mapping Factory Farms"/>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0161" y="1645415"/>
            <a:ext cx="9154161" cy="4526785"/>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0" y="0"/>
            <a:ext cx="9144000" cy="1446550"/>
          </a:xfrm>
          <a:prstGeom prst="rect">
            <a:avLst/>
          </a:prstGeom>
          <a:noFill/>
        </p:spPr>
        <p:txBody>
          <a:bodyPr wrap="square" rtlCol="0">
            <a:spAutoFit/>
          </a:bodyPr>
          <a:lstStyle/>
          <a:p>
            <a:pPr algn="ctr"/>
            <a:r>
              <a:rPr lang="en-US" sz="8800" dirty="0" smtClean="0"/>
              <a:t>FACTORY FARMING</a:t>
            </a:r>
            <a:endParaRPr lang="en-US" sz="8800" dirty="0"/>
          </a:p>
        </p:txBody>
      </p:sp>
    </p:spTree>
    <p:extLst>
      <p:ext uri="{BB962C8B-B14F-4D97-AF65-F5344CB8AC3E}">
        <p14:creationId xmlns:p14="http://schemas.microsoft.com/office/powerpoint/2010/main" xmlns="" val="82512581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4" name="TextBox 3"/>
          <p:cNvSpPr txBox="1"/>
          <p:nvPr/>
        </p:nvSpPr>
        <p:spPr>
          <a:xfrm>
            <a:off x="0" y="0"/>
            <a:ext cx="1447800" cy="769441"/>
          </a:xfrm>
          <a:prstGeom prst="rect">
            <a:avLst/>
          </a:prstGeom>
          <a:noFill/>
        </p:spPr>
        <p:txBody>
          <a:bodyPr wrap="square" rtlCol="0">
            <a:spAutoFit/>
          </a:bodyPr>
          <a:lstStyle/>
          <a:p>
            <a:r>
              <a:rPr lang="en-US" sz="4400" dirty="0" smtClean="0">
                <a:solidFill>
                  <a:schemeClr val="bg1"/>
                </a:solidFill>
              </a:rPr>
              <a:t>PORK</a:t>
            </a:r>
            <a:endParaRPr lang="en-US" sz="4400" dirty="0">
              <a:solidFill>
                <a:schemeClr val="bg1"/>
              </a:solidFill>
            </a:endParaRPr>
          </a:p>
        </p:txBody>
      </p:sp>
    </p:spTree>
    <p:extLst>
      <p:ext uri="{BB962C8B-B14F-4D97-AF65-F5344CB8AC3E}">
        <p14:creationId xmlns:p14="http://schemas.microsoft.com/office/powerpoint/2010/main" xmlns="" val="13665524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9083325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8063158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4" name="TextBox 3"/>
          <p:cNvSpPr txBox="1"/>
          <p:nvPr/>
        </p:nvSpPr>
        <p:spPr>
          <a:xfrm>
            <a:off x="0" y="18784"/>
            <a:ext cx="2971800" cy="1107996"/>
          </a:xfrm>
          <a:prstGeom prst="rect">
            <a:avLst/>
          </a:prstGeom>
          <a:noFill/>
        </p:spPr>
        <p:txBody>
          <a:bodyPr wrap="square" rtlCol="0">
            <a:spAutoFit/>
          </a:bodyPr>
          <a:lstStyle/>
          <a:p>
            <a:r>
              <a:rPr lang="en-US" sz="6600" b="1" i="1" dirty="0" smtClean="0">
                <a:solidFill>
                  <a:schemeClr val="bg1"/>
                </a:solidFill>
                <a:latin typeface="Bradley Hand ITC" pitchFamily="66" charset="0"/>
              </a:rPr>
              <a:t>neglect</a:t>
            </a:r>
            <a:endParaRPr lang="en-US" sz="6600" b="1" i="1" dirty="0">
              <a:solidFill>
                <a:schemeClr val="bg1"/>
              </a:solidFill>
              <a:latin typeface="Bradley Hand ITC" pitchFamily="66" charset="0"/>
            </a:endParaRPr>
          </a:p>
        </p:txBody>
      </p:sp>
    </p:spTree>
    <p:extLst>
      <p:ext uri="{BB962C8B-B14F-4D97-AF65-F5344CB8AC3E}">
        <p14:creationId xmlns:p14="http://schemas.microsoft.com/office/powerpoint/2010/main" xmlns="" val="198843913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92594849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9966335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4" name="TextBox 3"/>
          <p:cNvSpPr txBox="1"/>
          <p:nvPr/>
        </p:nvSpPr>
        <p:spPr>
          <a:xfrm>
            <a:off x="0" y="0"/>
            <a:ext cx="1447800" cy="769441"/>
          </a:xfrm>
          <a:prstGeom prst="rect">
            <a:avLst/>
          </a:prstGeom>
          <a:noFill/>
        </p:spPr>
        <p:txBody>
          <a:bodyPr wrap="square" rtlCol="0">
            <a:spAutoFit/>
          </a:bodyPr>
          <a:lstStyle/>
          <a:p>
            <a:r>
              <a:rPr lang="en-US" sz="4400" dirty="0" smtClean="0">
                <a:solidFill>
                  <a:schemeClr val="bg1"/>
                </a:solidFill>
              </a:rPr>
              <a:t>EGGS</a:t>
            </a:r>
            <a:endParaRPr lang="en-US" sz="4400" dirty="0">
              <a:solidFill>
                <a:schemeClr val="bg1"/>
              </a:solidFill>
            </a:endParaRPr>
          </a:p>
        </p:txBody>
      </p:sp>
    </p:spTree>
    <p:extLst>
      <p:ext uri="{BB962C8B-B14F-4D97-AF65-F5344CB8AC3E}">
        <p14:creationId xmlns:p14="http://schemas.microsoft.com/office/powerpoint/2010/main" xmlns="" val="272355560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80235329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83416801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7479899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7000" b="-7000"/>
          </a:stretch>
        </a:blipFill>
        <a:effectLst/>
      </p:bgPr>
    </p:bg>
    <p:spTree>
      <p:nvGrpSpPr>
        <p:cNvPr id="1" name=""/>
        <p:cNvGrpSpPr/>
        <p:nvPr/>
      </p:nvGrpSpPr>
      <p:grpSpPr>
        <a:xfrm>
          <a:off x="0" y="0"/>
          <a:ext cx="0" cy="0"/>
          <a:chOff x="0" y="0"/>
          <a:chExt cx="0" cy="0"/>
        </a:xfrm>
      </p:grpSpPr>
      <p:sp>
        <p:nvSpPr>
          <p:cNvPr id="5" name="TextBox 4"/>
          <p:cNvSpPr txBox="1"/>
          <p:nvPr/>
        </p:nvSpPr>
        <p:spPr>
          <a:xfrm>
            <a:off x="0" y="0"/>
            <a:ext cx="3352800" cy="769441"/>
          </a:xfrm>
          <a:prstGeom prst="rect">
            <a:avLst/>
          </a:prstGeom>
          <a:noFill/>
        </p:spPr>
        <p:txBody>
          <a:bodyPr wrap="square" rtlCol="0">
            <a:spAutoFit/>
          </a:bodyPr>
          <a:lstStyle/>
          <a:p>
            <a:r>
              <a:rPr lang="en-US" sz="4400" dirty="0" smtClean="0">
                <a:solidFill>
                  <a:schemeClr val="bg1"/>
                </a:solidFill>
              </a:rPr>
              <a:t>POULTRY</a:t>
            </a:r>
            <a:endParaRPr lang="en-US" sz="4400" dirty="0">
              <a:solidFill>
                <a:schemeClr val="bg1"/>
              </a:solidFill>
            </a:endParaRPr>
          </a:p>
        </p:txBody>
      </p:sp>
    </p:spTree>
    <p:extLst>
      <p:ext uri="{BB962C8B-B14F-4D97-AF65-F5344CB8AC3E}">
        <p14:creationId xmlns:p14="http://schemas.microsoft.com/office/powerpoint/2010/main" xmlns="" val="25606482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5633385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1950000" r="-31950000"/>
          </a:stretch>
        </a:blipFill>
        <a:effectLst/>
      </p:bgPr>
    </p:bg>
    <p:spTree>
      <p:nvGrpSpPr>
        <p:cNvPr id="1" name=""/>
        <p:cNvGrpSpPr/>
        <p:nvPr/>
      </p:nvGrpSpPr>
      <p:grpSpPr>
        <a:xfrm>
          <a:off x="0" y="0"/>
          <a:ext cx="0" cy="0"/>
          <a:chOff x="0" y="0"/>
          <a:chExt cx="0" cy="0"/>
        </a:xfrm>
      </p:grpSpPr>
      <p:pic>
        <p:nvPicPr>
          <p:cNvPr id="15362" name="Picture 2" descr="http://img.photobucket.com/albums/v451/crittr72/045.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 y="0"/>
            <a:ext cx="9211733"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8120507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9039899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2931631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8000" r="-8000"/>
          </a:stretch>
        </a:blipFill>
        <a:effectLst/>
      </p:bgPr>
    </p:bg>
    <p:spTree>
      <p:nvGrpSpPr>
        <p:cNvPr id="1" name=""/>
        <p:cNvGrpSpPr/>
        <p:nvPr/>
      </p:nvGrpSpPr>
      <p:grpSpPr>
        <a:xfrm>
          <a:off x="0" y="0"/>
          <a:ext cx="0" cy="0"/>
          <a:chOff x="0" y="0"/>
          <a:chExt cx="0" cy="0"/>
        </a:xfrm>
      </p:grpSpPr>
      <p:sp>
        <p:nvSpPr>
          <p:cNvPr id="4" name="TextBox 3"/>
          <p:cNvSpPr txBox="1"/>
          <p:nvPr/>
        </p:nvSpPr>
        <p:spPr>
          <a:xfrm>
            <a:off x="0" y="15265"/>
            <a:ext cx="3352800" cy="769441"/>
          </a:xfrm>
          <a:prstGeom prst="rect">
            <a:avLst/>
          </a:prstGeom>
          <a:noFill/>
        </p:spPr>
        <p:txBody>
          <a:bodyPr wrap="square" rtlCol="0">
            <a:spAutoFit/>
          </a:bodyPr>
          <a:lstStyle/>
          <a:p>
            <a:r>
              <a:rPr lang="en-US" sz="4400" dirty="0" smtClean="0"/>
              <a:t>MILK</a:t>
            </a:r>
            <a:endParaRPr lang="en-US" sz="4400" dirty="0"/>
          </a:p>
        </p:txBody>
      </p:sp>
    </p:spTree>
    <p:extLst>
      <p:ext uri="{BB962C8B-B14F-4D97-AF65-F5344CB8AC3E}">
        <p14:creationId xmlns:p14="http://schemas.microsoft.com/office/powerpoint/2010/main" xmlns="" val="321326724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7000" r="-7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1843413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8000" r="-8000"/>
          </a:stretch>
        </a:blipFill>
        <a:effectLst/>
      </p:bgPr>
    </p:bg>
    <p:spTree>
      <p:nvGrpSpPr>
        <p:cNvPr id="1" name=""/>
        <p:cNvGrpSpPr/>
        <p:nvPr/>
      </p:nvGrpSpPr>
      <p:grpSpPr>
        <a:xfrm>
          <a:off x="0" y="0"/>
          <a:ext cx="0" cy="0"/>
          <a:chOff x="0" y="0"/>
          <a:chExt cx="0" cy="0"/>
        </a:xfrm>
      </p:grpSpPr>
      <p:sp>
        <p:nvSpPr>
          <p:cNvPr id="4" name="Rectangle 3"/>
          <p:cNvSpPr/>
          <p:nvPr/>
        </p:nvSpPr>
        <p:spPr>
          <a:xfrm>
            <a:off x="4572000" y="6211669"/>
            <a:ext cx="4572000" cy="646331"/>
          </a:xfrm>
          <a:prstGeom prst="rect">
            <a:avLst/>
          </a:prstGeom>
        </p:spPr>
        <p:txBody>
          <a:bodyPr>
            <a:spAutoFit/>
          </a:bodyPr>
          <a:lstStyle/>
          <a:p>
            <a:r>
              <a:rPr lang="en-US" dirty="0">
                <a:solidFill>
                  <a:schemeClr val="bg1"/>
                </a:solidFill>
                <a:hlinkClick r:id="rId4"/>
              </a:rPr>
              <a:t>http://www.youtube.com/watch?v=iBbYUdvGWk0&amp;feature=player_embedded</a:t>
            </a:r>
            <a:endParaRPr lang="en-US" dirty="0">
              <a:solidFill>
                <a:schemeClr val="bg1"/>
              </a:solidFill>
            </a:endParaRPr>
          </a:p>
        </p:txBody>
      </p:sp>
    </p:spTree>
    <p:extLst>
      <p:ext uri="{BB962C8B-B14F-4D97-AF65-F5344CB8AC3E}">
        <p14:creationId xmlns:p14="http://schemas.microsoft.com/office/powerpoint/2010/main" xmlns="" val="148186001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nutritionwonderland.com/wp-content/uploads/2008/12/usdollar100front.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5943600" cy="2504440"/>
          </a:xfrm>
          <a:prstGeom prst="rect">
            <a:avLst/>
          </a:prstGeom>
          <a:noFill/>
          <a:extLst/>
        </p:spPr>
      </p:pic>
      <p:pic>
        <p:nvPicPr>
          <p:cNvPr id="6" name="Picture 5" descr="http://nutritionwonderland.com/wp-content/uploads/2008/12/usdollar100front.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00400" y="4367616"/>
            <a:ext cx="5943600" cy="2504440"/>
          </a:xfrm>
          <a:prstGeom prst="rect">
            <a:avLst/>
          </a:prstGeom>
          <a:noFill/>
          <a:extLst/>
        </p:spPr>
      </p:pic>
      <p:pic>
        <p:nvPicPr>
          <p:cNvPr id="7" name="Picture 6" descr="http://nutritionwonderland.com/wp-content/uploads/2008/12/usdollar100front.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4380933"/>
            <a:ext cx="5943600" cy="2504440"/>
          </a:xfrm>
          <a:prstGeom prst="rect">
            <a:avLst/>
          </a:prstGeom>
          <a:noFill/>
          <a:extLst/>
        </p:spPr>
      </p:pic>
      <p:pic>
        <p:nvPicPr>
          <p:cNvPr id="8" name="Picture 7" descr="http://nutritionwonderland.com/wp-content/uploads/2008/12/usdollar100front.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00400" y="-3699"/>
            <a:ext cx="5943600" cy="2504440"/>
          </a:xfrm>
          <a:prstGeom prst="rect">
            <a:avLst/>
          </a:prstGeom>
          <a:noFill/>
          <a:extLst/>
        </p:spPr>
      </p:pic>
      <p:pic>
        <p:nvPicPr>
          <p:cNvPr id="9" name="Picture 8" descr="http://nutritionwonderland.com/wp-content/uploads/2008/12/usdollar100front.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176780"/>
            <a:ext cx="5943600" cy="2504440"/>
          </a:xfrm>
          <a:prstGeom prst="rect">
            <a:avLst/>
          </a:prstGeom>
          <a:noFill/>
          <a:extLst/>
        </p:spPr>
      </p:pic>
      <p:pic>
        <p:nvPicPr>
          <p:cNvPr id="10" name="Picture 9" descr="http://nutritionwonderland.com/wp-content/uploads/2008/12/usdollar100front.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98181" y="2176780"/>
            <a:ext cx="5943600" cy="2504440"/>
          </a:xfrm>
          <a:prstGeom prst="rect">
            <a:avLst/>
          </a:prstGeom>
          <a:noFill/>
          <a:extLst/>
        </p:spPr>
      </p:pic>
      <p:pic>
        <p:nvPicPr>
          <p:cNvPr id="11" name="Picture 10" descr="http://nutritionwonderland.com/wp-content/uploads/2008/12/usdollar100front.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00200" y="2176780"/>
            <a:ext cx="5943600" cy="2504440"/>
          </a:xfrm>
          <a:prstGeom prst="rect">
            <a:avLst/>
          </a:prstGeom>
          <a:noFill/>
          <a:extLst/>
        </p:spPr>
      </p:pic>
    </p:spTree>
    <p:extLst>
      <p:ext uri="{BB962C8B-B14F-4D97-AF65-F5344CB8AC3E}">
        <p14:creationId xmlns:p14="http://schemas.microsoft.com/office/powerpoint/2010/main" xmlns="" val="94720429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1219200" y="6400800"/>
            <a:ext cx="5867400" cy="369332"/>
          </a:xfrm>
          <a:prstGeom prst="rect">
            <a:avLst/>
          </a:prstGeom>
        </p:spPr>
        <p:txBody>
          <a:bodyPr wrap="square">
            <a:spAutoFit/>
          </a:bodyPr>
          <a:lstStyle/>
          <a:p>
            <a:r>
              <a:rPr lang="en-US" dirty="0"/>
              <a:t>http</a:t>
            </a:r>
            <a:r>
              <a:rPr lang="en-US" dirty="0" smtClean="0"/>
              <a:t>://</a:t>
            </a:r>
            <a:r>
              <a:rPr lang="en-US" dirty="0">
                <a:hlinkClick r:id="rId4"/>
              </a:rPr>
              <a:t>http://animoto.com/play/jCQU61SciY0YMNN8uekZ1Q</a:t>
            </a:r>
            <a:endParaRPr lang="en-US" dirty="0">
              <a:solidFill>
                <a:schemeClr val="bg1"/>
              </a:solidFill>
            </a:endParaRPr>
          </a:p>
        </p:txBody>
      </p:sp>
    </p:spTree>
    <p:extLst>
      <p:ext uri="{BB962C8B-B14F-4D97-AF65-F5344CB8AC3E}">
        <p14:creationId xmlns:p14="http://schemas.microsoft.com/office/powerpoint/2010/main" xmlns="" val="406209386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2400"/>
            <a:ext cx="9144000" cy="6705600"/>
          </a:xfrm>
        </p:spPr>
        <p:txBody>
          <a:bodyPr>
            <a:normAutofit fontScale="92500" lnSpcReduction="10000"/>
          </a:bodyPr>
          <a:lstStyle/>
          <a:p>
            <a:pPr marL="0" indent="0" algn="ctr">
              <a:buNone/>
            </a:pPr>
            <a:r>
              <a:rPr lang="en-US" sz="11100" dirty="0" smtClean="0"/>
              <a:t>THE</a:t>
            </a:r>
          </a:p>
          <a:p>
            <a:pPr marL="0" indent="0">
              <a:buNone/>
            </a:pPr>
            <a:endParaRPr lang="en-US" sz="7700" dirty="0" smtClean="0"/>
          </a:p>
          <a:p>
            <a:pPr marL="0" indent="0">
              <a:buNone/>
            </a:pPr>
            <a:endParaRPr lang="en-US" sz="7700" dirty="0" smtClean="0"/>
          </a:p>
          <a:p>
            <a:pPr marL="0" indent="0">
              <a:buNone/>
            </a:pPr>
            <a:endParaRPr lang="en-US" sz="7700" dirty="0"/>
          </a:p>
          <a:p>
            <a:pPr marL="0" indent="0" algn="ctr">
              <a:buNone/>
            </a:pPr>
            <a:r>
              <a:rPr lang="en-US" sz="8100" dirty="0" smtClean="0"/>
              <a:t>NEEDS TO DO ITS JOB.</a:t>
            </a:r>
            <a:endParaRPr lang="en-US" sz="8100" dirty="0"/>
          </a:p>
        </p:txBody>
      </p:sp>
      <p:pic>
        <p:nvPicPr>
          <p:cNvPr id="7170" name="Picture 2" descr="http://transcultural.files.wordpress.com/2008/04/media.gif"/>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1905000"/>
            <a:ext cx="9144000" cy="2667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6516540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p:spPr>
      </p:pic>
      <p:pic>
        <p:nvPicPr>
          <p:cNvPr id="5" name="Picture 4"/>
          <p:cNvPicPr/>
          <p:nvPr/>
        </p:nvPicPr>
        <p:blipFill rotWithShape="1">
          <a:blip r:embed="rId3">
            <a:extLst>
              <a:ext uri="{28A0092B-C50C-407E-A947-70E740481C1C}">
                <a14:useLocalDpi xmlns:a14="http://schemas.microsoft.com/office/drawing/2010/main" xmlns="" val="0"/>
              </a:ext>
            </a:extLst>
          </a:blip>
          <a:srcRect r="52564" b="50873"/>
          <a:stretch/>
        </p:blipFill>
        <p:spPr bwMode="auto">
          <a:xfrm>
            <a:off x="0" y="-10357"/>
            <a:ext cx="4572000" cy="3363157"/>
          </a:xfrm>
          <a:prstGeom prst="rect">
            <a:avLst/>
          </a:prstGeom>
          <a:noFill/>
          <a:ln>
            <a:noFill/>
          </a:ln>
          <a:extLst>
            <a:ext uri="{53640926-AAD7-44D8-BBD7-CCE9431645EC}">
              <a14:shadowObscured xmlns:a14="http://schemas.microsoft.com/office/drawing/2010/main" xmlns=""/>
            </a:ext>
          </a:extLst>
        </p:spPr>
      </p:pic>
      <p:sp>
        <p:nvSpPr>
          <p:cNvPr id="7" name="TextBox 6"/>
          <p:cNvSpPr txBox="1"/>
          <p:nvPr/>
        </p:nvSpPr>
        <p:spPr>
          <a:xfrm rot="19441478">
            <a:off x="-18232" y="1121890"/>
            <a:ext cx="3810000" cy="769441"/>
          </a:xfrm>
          <a:prstGeom prst="rect">
            <a:avLst/>
          </a:prstGeom>
          <a:noFill/>
        </p:spPr>
        <p:txBody>
          <a:bodyPr wrap="square" rtlCol="0">
            <a:spAutoFit/>
          </a:bodyPr>
          <a:lstStyle/>
          <a:p>
            <a:r>
              <a:rPr lang="en-US" sz="4400" dirty="0" smtClean="0">
                <a:latin typeface="Berlin Sans FB Demi" pitchFamily="34" charset="0"/>
              </a:rPr>
              <a:t>COMPASSION</a:t>
            </a:r>
            <a:endParaRPr lang="en-US" sz="4400" dirty="0">
              <a:latin typeface="Berlin Sans FB Demi" pitchFamily="34" charset="0"/>
            </a:endParaRPr>
          </a:p>
        </p:txBody>
      </p:sp>
      <p:sp>
        <p:nvSpPr>
          <p:cNvPr id="8" name="TextBox 7"/>
          <p:cNvSpPr txBox="1"/>
          <p:nvPr/>
        </p:nvSpPr>
        <p:spPr>
          <a:xfrm>
            <a:off x="4800600" y="457200"/>
            <a:ext cx="3962400" cy="1446550"/>
          </a:xfrm>
          <a:prstGeom prst="rect">
            <a:avLst/>
          </a:prstGeom>
          <a:noFill/>
        </p:spPr>
        <p:txBody>
          <a:bodyPr wrap="square" rtlCol="0">
            <a:spAutoFit/>
          </a:bodyPr>
          <a:lstStyle/>
          <a:p>
            <a:pPr algn="ctr"/>
            <a:r>
              <a:rPr lang="en-US" sz="4400" dirty="0" smtClean="0">
                <a:latin typeface="Berlin Sans FB Demi" pitchFamily="34" charset="0"/>
              </a:rPr>
              <a:t>AWARENESS &amp; RECOGNITION</a:t>
            </a:r>
            <a:endParaRPr lang="en-US" sz="4400" dirty="0">
              <a:latin typeface="Berlin Sans FB Demi" pitchFamily="34" charset="0"/>
            </a:endParaRPr>
          </a:p>
        </p:txBody>
      </p:sp>
      <p:sp>
        <p:nvSpPr>
          <p:cNvPr id="9" name="TextBox 8"/>
          <p:cNvSpPr txBox="1"/>
          <p:nvPr/>
        </p:nvSpPr>
        <p:spPr>
          <a:xfrm rot="766735">
            <a:off x="304797" y="4619692"/>
            <a:ext cx="3962400" cy="769441"/>
          </a:xfrm>
          <a:prstGeom prst="rect">
            <a:avLst/>
          </a:prstGeom>
          <a:noFill/>
        </p:spPr>
        <p:txBody>
          <a:bodyPr wrap="square" rtlCol="0">
            <a:spAutoFit/>
          </a:bodyPr>
          <a:lstStyle/>
          <a:p>
            <a:pPr algn="ctr"/>
            <a:r>
              <a:rPr lang="en-US" sz="4400" dirty="0" smtClean="0">
                <a:latin typeface="Berlin Sans FB Demi" pitchFamily="34" charset="0"/>
              </a:rPr>
              <a:t>EQUALITY</a:t>
            </a:r>
            <a:endParaRPr lang="en-US" sz="4400" dirty="0">
              <a:latin typeface="Berlin Sans FB Demi" pitchFamily="34" charset="0"/>
            </a:endParaRPr>
          </a:p>
        </p:txBody>
      </p:sp>
    </p:spTree>
    <p:extLst>
      <p:ext uri="{BB962C8B-B14F-4D97-AF65-F5344CB8AC3E}">
        <p14:creationId xmlns:p14="http://schemas.microsoft.com/office/powerpoint/2010/main" xmlns="" val="344008111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7000" r="-7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1112687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8000" r="-8000"/>
          </a:stretch>
        </a:blipFill>
        <a:effectLst/>
      </p:bgPr>
    </p:bg>
    <p:spTree>
      <p:nvGrpSpPr>
        <p:cNvPr id="1" name=""/>
        <p:cNvGrpSpPr/>
        <p:nvPr/>
      </p:nvGrpSpPr>
      <p:grpSpPr>
        <a:xfrm>
          <a:off x="0" y="0"/>
          <a:ext cx="0" cy="0"/>
          <a:chOff x="0" y="0"/>
          <a:chExt cx="0" cy="0"/>
        </a:xfrm>
      </p:grpSpPr>
      <p:sp>
        <p:nvSpPr>
          <p:cNvPr id="4" name="Rectangle 3"/>
          <p:cNvSpPr/>
          <p:nvPr/>
        </p:nvSpPr>
        <p:spPr>
          <a:xfrm>
            <a:off x="0" y="0"/>
            <a:ext cx="5105400" cy="2031325"/>
          </a:xfrm>
          <a:prstGeom prst="rect">
            <a:avLst/>
          </a:prstGeom>
          <a:solidFill>
            <a:schemeClr val="bg1">
              <a:alpha val="68000"/>
            </a:schemeClr>
          </a:solidFill>
        </p:spPr>
        <p:txBody>
          <a:bodyPr wrap="square">
            <a:spAutoFit/>
          </a:bodyPr>
          <a:lstStyle/>
          <a:p>
            <a:r>
              <a:rPr lang="en-US" b="1" dirty="0" smtClean="0"/>
              <a:t>“This </a:t>
            </a:r>
            <a:r>
              <a:rPr lang="en-US" b="1" dirty="0"/>
              <a:t>tyranny has caused and today is still causing an amount of pain and suffering that can only be compared with that which resulted from the centuries of tyranny by white humans over black humans. The struggle against this tyranny is a struggle as important as any of the moral and social issues that have been fought in recent </a:t>
            </a:r>
            <a:r>
              <a:rPr lang="en-US" b="1" dirty="0" smtClean="0"/>
              <a:t>years."</a:t>
            </a:r>
            <a:endParaRPr lang="en-US" dirty="0"/>
          </a:p>
        </p:txBody>
      </p:sp>
    </p:spTree>
    <p:extLst>
      <p:ext uri="{BB962C8B-B14F-4D97-AF65-F5344CB8AC3E}">
        <p14:creationId xmlns:p14="http://schemas.microsoft.com/office/powerpoint/2010/main" xmlns="" val="277968076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50658" cy="6858000"/>
          </a:xfrm>
          <a:prstGeom prst="rect">
            <a:avLst/>
          </a:prstGeom>
          <a:noFill/>
          <a:ln>
            <a:noFill/>
          </a:ln>
        </p:spPr>
      </p:pic>
      <p:pic>
        <p:nvPicPr>
          <p:cNvPr id="5" name="Picture 4"/>
          <p:cNvPicPr/>
          <p:nvPr/>
        </p:nvPicPr>
        <p:blipFill rotWithShape="1">
          <a:blip r:embed="rId4">
            <a:extLst>
              <a:ext uri="{28A0092B-C50C-407E-A947-70E740481C1C}">
                <a14:useLocalDpi xmlns:a14="http://schemas.microsoft.com/office/drawing/2010/main" xmlns="" val="0"/>
              </a:ext>
            </a:extLst>
          </a:blip>
          <a:srcRect r="52564" b="50873"/>
          <a:stretch/>
        </p:blipFill>
        <p:spPr bwMode="auto">
          <a:xfrm>
            <a:off x="0" y="-10357"/>
            <a:ext cx="4572000" cy="3363157"/>
          </a:xfrm>
          <a:prstGeom prst="rect">
            <a:avLst/>
          </a:prstGeom>
          <a:noFill/>
          <a:ln>
            <a:noFill/>
          </a:ln>
          <a:extLst>
            <a:ext uri="{53640926-AAD7-44D8-BBD7-CCE9431645EC}">
              <a14:shadowObscured xmlns:a14="http://schemas.microsoft.com/office/drawing/2010/main" xmlns=""/>
            </a:ext>
          </a:extLst>
        </p:spPr>
      </p:pic>
      <p:sp>
        <p:nvSpPr>
          <p:cNvPr id="6" name="TextBox 5"/>
          <p:cNvSpPr txBox="1"/>
          <p:nvPr/>
        </p:nvSpPr>
        <p:spPr>
          <a:xfrm rot="19441478">
            <a:off x="-18232" y="1121890"/>
            <a:ext cx="3810000" cy="769441"/>
          </a:xfrm>
          <a:prstGeom prst="rect">
            <a:avLst/>
          </a:prstGeom>
          <a:noFill/>
        </p:spPr>
        <p:txBody>
          <a:bodyPr wrap="square" rtlCol="0">
            <a:spAutoFit/>
          </a:bodyPr>
          <a:lstStyle/>
          <a:p>
            <a:r>
              <a:rPr lang="en-US" sz="4400" dirty="0" smtClean="0">
                <a:latin typeface="Berlin Sans FB Demi" pitchFamily="34" charset="0"/>
              </a:rPr>
              <a:t>COMPASSION</a:t>
            </a:r>
            <a:endParaRPr lang="en-US" sz="4400" dirty="0">
              <a:latin typeface="Berlin Sans FB Demi" pitchFamily="34" charset="0"/>
            </a:endParaRPr>
          </a:p>
        </p:txBody>
      </p:sp>
      <p:sp>
        <p:nvSpPr>
          <p:cNvPr id="7" name="TextBox 6"/>
          <p:cNvSpPr txBox="1"/>
          <p:nvPr/>
        </p:nvSpPr>
        <p:spPr>
          <a:xfrm>
            <a:off x="4800600" y="457200"/>
            <a:ext cx="3962400" cy="1446550"/>
          </a:xfrm>
          <a:prstGeom prst="rect">
            <a:avLst/>
          </a:prstGeom>
          <a:noFill/>
        </p:spPr>
        <p:txBody>
          <a:bodyPr wrap="square" rtlCol="0">
            <a:spAutoFit/>
          </a:bodyPr>
          <a:lstStyle/>
          <a:p>
            <a:pPr algn="ctr"/>
            <a:r>
              <a:rPr lang="en-US" sz="4400" dirty="0" smtClean="0">
                <a:latin typeface="Berlin Sans FB Demi" pitchFamily="34" charset="0"/>
              </a:rPr>
              <a:t>AWARENESS &amp; RECOGNITION</a:t>
            </a:r>
            <a:endParaRPr lang="en-US" sz="4400" dirty="0">
              <a:latin typeface="Berlin Sans FB Demi" pitchFamily="34" charset="0"/>
            </a:endParaRPr>
          </a:p>
        </p:txBody>
      </p:sp>
      <p:sp>
        <p:nvSpPr>
          <p:cNvPr id="8" name="TextBox 7"/>
          <p:cNvSpPr txBox="1"/>
          <p:nvPr/>
        </p:nvSpPr>
        <p:spPr>
          <a:xfrm rot="766735">
            <a:off x="304797" y="4619692"/>
            <a:ext cx="3962400" cy="769441"/>
          </a:xfrm>
          <a:prstGeom prst="rect">
            <a:avLst/>
          </a:prstGeom>
          <a:noFill/>
        </p:spPr>
        <p:txBody>
          <a:bodyPr wrap="square" rtlCol="0">
            <a:spAutoFit/>
          </a:bodyPr>
          <a:lstStyle/>
          <a:p>
            <a:pPr algn="ctr"/>
            <a:r>
              <a:rPr lang="en-US" sz="4400" dirty="0" smtClean="0">
                <a:latin typeface="Berlin Sans FB Demi" pitchFamily="34" charset="0"/>
              </a:rPr>
              <a:t>EQUALITY</a:t>
            </a:r>
            <a:endParaRPr lang="en-US" sz="4400" dirty="0">
              <a:latin typeface="Berlin Sans FB Demi" pitchFamily="34" charset="0"/>
            </a:endParaRPr>
          </a:p>
        </p:txBody>
      </p:sp>
      <p:sp>
        <p:nvSpPr>
          <p:cNvPr id="9" name="TextBox 8"/>
          <p:cNvSpPr txBox="1"/>
          <p:nvPr/>
        </p:nvSpPr>
        <p:spPr>
          <a:xfrm rot="20848304">
            <a:off x="5370279" y="4524955"/>
            <a:ext cx="3962400" cy="769441"/>
          </a:xfrm>
          <a:prstGeom prst="rect">
            <a:avLst/>
          </a:prstGeom>
          <a:noFill/>
        </p:spPr>
        <p:txBody>
          <a:bodyPr wrap="square" rtlCol="0">
            <a:spAutoFit/>
          </a:bodyPr>
          <a:lstStyle/>
          <a:p>
            <a:pPr algn="ctr"/>
            <a:r>
              <a:rPr lang="en-US" sz="4400" dirty="0" smtClean="0">
                <a:latin typeface="Berlin Sans FB Demi" pitchFamily="34" charset="0"/>
              </a:rPr>
              <a:t>ACTION</a:t>
            </a:r>
            <a:endParaRPr lang="en-US" sz="4400" dirty="0">
              <a:latin typeface="Berlin Sans FB Demi" pitchFamily="34" charset="0"/>
            </a:endParaRPr>
          </a:p>
        </p:txBody>
      </p:sp>
    </p:spTree>
    <p:extLst>
      <p:ext uri="{BB962C8B-B14F-4D97-AF65-F5344CB8AC3E}">
        <p14:creationId xmlns:p14="http://schemas.microsoft.com/office/powerpoint/2010/main" xmlns="" val="2342650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04819095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3968631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free-images-etc.rb-d.com/wp-content/uploads/vegetarian.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p:spPr>
      </p:pic>
    </p:spTree>
    <p:extLst>
      <p:ext uri="{BB962C8B-B14F-4D97-AF65-F5344CB8AC3E}">
        <p14:creationId xmlns:p14="http://schemas.microsoft.com/office/powerpoint/2010/main" xmlns="" val="415174088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ADC9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smtClean="0"/>
              <a:t>An Eye-Opening Experience…</a:t>
            </a:r>
            <a:endParaRPr lang="en-US" dirty="0"/>
          </a:p>
        </p:txBody>
      </p:sp>
      <p:pic>
        <p:nvPicPr>
          <p:cNvPr id="2050" name="Picture 2" descr="http://findingshelter.org/images/welcome.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57200" y="1905000"/>
            <a:ext cx="8267272" cy="337517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1742951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ttp://l23.sphotos.l3.fbcdn.net/hphotos-l3-snc3/hs353.snc3/29278_127821603916693_100000665617441_188189_1824826_n.jpg"/>
          <p:cNvPicPr/>
          <p:nvPr/>
        </p:nvPicPr>
        <p:blipFill>
          <a:blip r:embed="rId2">
            <a:extLst>
              <a:ext uri="{28A0092B-C50C-407E-A947-70E740481C1C}">
                <a14:useLocalDpi xmlns:a14="http://schemas.microsoft.com/office/drawing/2010/main" xmlns="" val="0"/>
              </a:ext>
            </a:extLst>
          </a:blip>
          <a:srcRect/>
          <a:stretch>
            <a:fillRect/>
          </a:stretch>
        </p:blipFill>
        <p:spPr bwMode="auto">
          <a:xfrm>
            <a:off x="4419600" y="3352800"/>
            <a:ext cx="4724399" cy="3505200"/>
          </a:xfrm>
          <a:prstGeom prst="rect">
            <a:avLst/>
          </a:prstGeom>
          <a:noFill/>
          <a:ln>
            <a:noFill/>
          </a:ln>
        </p:spPr>
      </p:pic>
      <p:pic>
        <p:nvPicPr>
          <p:cNvPr id="9" name="Picture 8" descr="http://sphotos.ak.fbcdn.net/hphotos-ak-ash2/hs573.ash2/149593_10150307947935581_640235580_15736621_6763280_n.jpg"/>
          <p:cNvPicPr/>
          <p:nvPr/>
        </p:nvPicPr>
        <p:blipFill>
          <a:blip r:embed="rId3">
            <a:extLst>
              <a:ext uri="{28A0092B-C50C-407E-A947-70E740481C1C}">
                <a14:useLocalDpi xmlns:a14="http://schemas.microsoft.com/office/drawing/2010/main" xmlns="" val="0"/>
              </a:ext>
            </a:extLst>
          </a:blip>
          <a:srcRect/>
          <a:stretch>
            <a:fillRect/>
          </a:stretch>
        </p:blipFill>
        <p:spPr bwMode="auto">
          <a:xfrm>
            <a:off x="-38100" y="3352801"/>
            <a:ext cx="4457700" cy="3505200"/>
          </a:xfrm>
          <a:prstGeom prst="rect">
            <a:avLst/>
          </a:prstGeom>
          <a:noFill/>
          <a:ln>
            <a:noFill/>
          </a:ln>
        </p:spPr>
      </p:pic>
      <p:pic>
        <p:nvPicPr>
          <p:cNvPr id="10" name="Picture 9" descr="http://sphotos.ak.fbcdn.net/hphotos-ak-ash2/hs586.ash2/150796_167938386560004_118761994810977_429266_1374869_n.jpg"/>
          <p:cNvPicPr/>
          <p:nvPr/>
        </p:nvPicPr>
        <p:blipFill>
          <a:blip r:embed="rId4">
            <a:extLst>
              <a:ext uri="{28A0092B-C50C-407E-A947-70E740481C1C}">
                <a14:useLocalDpi xmlns:a14="http://schemas.microsoft.com/office/drawing/2010/main" xmlns="" val="0"/>
              </a:ext>
            </a:extLst>
          </a:blip>
          <a:srcRect/>
          <a:stretch>
            <a:fillRect/>
          </a:stretch>
        </p:blipFill>
        <p:spPr bwMode="auto">
          <a:xfrm>
            <a:off x="4419600" y="1524"/>
            <a:ext cx="4724400" cy="3351276"/>
          </a:xfrm>
          <a:prstGeom prst="rect">
            <a:avLst/>
          </a:prstGeom>
          <a:noFill/>
          <a:ln>
            <a:noFill/>
          </a:ln>
        </p:spPr>
      </p:pic>
      <p:pic>
        <p:nvPicPr>
          <p:cNvPr id="11" name="Picture 10" descr="http://sphotos.ak.fbcdn.net/hphotos-ak-ash2/hs586.ash2/150796_167938389893337_118761994810977_429267_7025416_n.jpg"/>
          <p:cNvPicPr/>
          <p:nvPr/>
        </p:nvPicPr>
        <p:blipFill>
          <a:blip r:embed="rId5">
            <a:extLst>
              <a:ext uri="{28A0092B-C50C-407E-A947-70E740481C1C}">
                <a14:useLocalDpi xmlns:a14="http://schemas.microsoft.com/office/drawing/2010/main" xmlns="" val="0"/>
              </a:ext>
            </a:extLst>
          </a:blip>
          <a:srcRect/>
          <a:stretch>
            <a:fillRect/>
          </a:stretch>
        </p:blipFill>
        <p:spPr bwMode="auto">
          <a:xfrm>
            <a:off x="-1" y="1524"/>
            <a:ext cx="4419601" cy="3351276"/>
          </a:xfrm>
          <a:prstGeom prst="rect">
            <a:avLst/>
          </a:prstGeom>
          <a:noFill/>
          <a:ln>
            <a:noFill/>
          </a:ln>
        </p:spPr>
      </p:pic>
      <p:sp>
        <p:nvSpPr>
          <p:cNvPr id="12" name="TextBox 11"/>
          <p:cNvSpPr txBox="1"/>
          <p:nvPr/>
        </p:nvSpPr>
        <p:spPr>
          <a:xfrm>
            <a:off x="704850" y="76200"/>
            <a:ext cx="2971800" cy="369332"/>
          </a:xfrm>
          <a:prstGeom prst="rect">
            <a:avLst/>
          </a:prstGeom>
          <a:solidFill>
            <a:schemeClr val="tx1"/>
          </a:solidFill>
        </p:spPr>
        <p:txBody>
          <a:bodyPr wrap="square" rtlCol="0">
            <a:spAutoFit/>
          </a:bodyPr>
          <a:lstStyle/>
          <a:p>
            <a:pPr algn="ctr"/>
            <a:r>
              <a:rPr lang="en-US" dirty="0" smtClean="0">
                <a:solidFill>
                  <a:schemeClr val="bg1"/>
                </a:solidFill>
              </a:rPr>
              <a:t>“Adopt a Boxer Rescue” Event</a:t>
            </a:r>
            <a:endParaRPr lang="en-US" dirty="0">
              <a:solidFill>
                <a:schemeClr val="bg1"/>
              </a:solidFill>
            </a:endParaRPr>
          </a:p>
        </p:txBody>
      </p:sp>
      <p:sp>
        <p:nvSpPr>
          <p:cNvPr id="13" name="TextBox 12"/>
          <p:cNvSpPr txBox="1"/>
          <p:nvPr/>
        </p:nvSpPr>
        <p:spPr>
          <a:xfrm>
            <a:off x="5581649" y="76200"/>
            <a:ext cx="2400300" cy="369332"/>
          </a:xfrm>
          <a:prstGeom prst="rect">
            <a:avLst/>
          </a:prstGeom>
          <a:solidFill>
            <a:schemeClr val="tx1"/>
          </a:solidFill>
        </p:spPr>
        <p:txBody>
          <a:bodyPr wrap="square" rtlCol="0">
            <a:spAutoFit/>
          </a:bodyPr>
          <a:lstStyle/>
          <a:p>
            <a:pPr algn="ctr"/>
            <a:r>
              <a:rPr lang="en-US" dirty="0" smtClean="0">
                <a:solidFill>
                  <a:schemeClr val="bg1"/>
                </a:solidFill>
              </a:rPr>
              <a:t>Grace Kelly: FS Founder</a:t>
            </a:r>
            <a:endParaRPr lang="en-US" dirty="0">
              <a:solidFill>
                <a:schemeClr val="bg1"/>
              </a:solidFill>
            </a:endParaRPr>
          </a:p>
        </p:txBody>
      </p:sp>
      <p:sp>
        <p:nvSpPr>
          <p:cNvPr id="14" name="TextBox 13"/>
          <p:cNvSpPr txBox="1"/>
          <p:nvPr/>
        </p:nvSpPr>
        <p:spPr>
          <a:xfrm>
            <a:off x="1295400" y="3553968"/>
            <a:ext cx="1524000" cy="369332"/>
          </a:xfrm>
          <a:prstGeom prst="rect">
            <a:avLst/>
          </a:prstGeom>
          <a:solidFill>
            <a:schemeClr val="tx1"/>
          </a:solidFill>
        </p:spPr>
        <p:txBody>
          <a:bodyPr wrap="square" rtlCol="0">
            <a:spAutoFit/>
          </a:bodyPr>
          <a:lstStyle/>
          <a:p>
            <a:pPr algn="ctr"/>
            <a:r>
              <a:rPr lang="en-US" dirty="0" smtClean="0">
                <a:solidFill>
                  <a:schemeClr val="bg1"/>
                </a:solidFill>
              </a:rPr>
              <a:t>Station Set-Up</a:t>
            </a:r>
            <a:endParaRPr lang="en-US" dirty="0">
              <a:solidFill>
                <a:schemeClr val="bg1"/>
              </a:solidFill>
            </a:endParaRPr>
          </a:p>
        </p:txBody>
      </p:sp>
      <p:sp>
        <p:nvSpPr>
          <p:cNvPr id="15" name="TextBox 14"/>
          <p:cNvSpPr txBox="1"/>
          <p:nvPr/>
        </p:nvSpPr>
        <p:spPr>
          <a:xfrm>
            <a:off x="5838824" y="3581400"/>
            <a:ext cx="1885950" cy="369332"/>
          </a:xfrm>
          <a:prstGeom prst="rect">
            <a:avLst/>
          </a:prstGeom>
          <a:solidFill>
            <a:schemeClr val="tx1"/>
          </a:solidFill>
        </p:spPr>
        <p:txBody>
          <a:bodyPr wrap="square" rtlCol="0">
            <a:spAutoFit/>
          </a:bodyPr>
          <a:lstStyle/>
          <a:p>
            <a:pPr algn="ctr"/>
            <a:r>
              <a:rPr lang="en-US" dirty="0" smtClean="0">
                <a:solidFill>
                  <a:schemeClr val="bg1"/>
                </a:solidFill>
              </a:rPr>
              <a:t>Fellow Volunteers</a:t>
            </a:r>
            <a:endParaRPr lang="en-US" dirty="0">
              <a:solidFill>
                <a:schemeClr val="bg1"/>
              </a:solidFill>
            </a:endParaRPr>
          </a:p>
        </p:txBody>
      </p:sp>
      <p:cxnSp>
        <p:nvCxnSpPr>
          <p:cNvPr id="3" name="Straight Connector 2"/>
          <p:cNvCxnSpPr/>
          <p:nvPr/>
        </p:nvCxnSpPr>
        <p:spPr>
          <a:xfrm>
            <a:off x="4419600" y="0"/>
            <a:ext cx="0" cy="6858001"/>
          </a:xfrm>
          <a:prstGeom prst="line">
            <a:avLst/>
          </a:prstGeom>
          <a:ln w="889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38100" y="3352801"/>
            <a:ext cx="9182099" cy="0"/>
          </a:xfrm>
          <a:prstGeom prst="line">
            <a:avLst/>
          </a:prstGeom>
          <a:ln w="889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15270659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sphotos.ak.fbcdn.net/hphotos-ak-snc4/hs114.snc4/36072_168760376473192_100000176917013_578696_8241153_n.jpg"/>
          <p:cNvPicPr/>
          <p:nvPr/>
        </p:nvPicPr>
        <p:blipFill>
          <a:blip r:embed="rId3">
            <a:extLst>
              <a:ext uri="{28A0092B-C50C-407E-A947-70E740481C1C}">
                <a14:useLocalDpi xmlns:a14="http://schemas.microsoft.com/office/drawing/2010/main" xmlns="" val="0"/>
              </a:ext>
            </a:extLst>
          </a:blip>
          <a:srcRect/>
          <a:stretch>
            <a:fillRect/>
          </a:stretch>
        </p:blipFill>
        <p:spPr bwMode="auto">
          <a:xfrm>
            <a:off x="0" y="381000"/>
            <a:ext cx="3733800" cy="6019800"/>
          </a:xfrm>
          <a:prstGeom prst="rect">
            <a:avLst/>
          </a:prstGeom>
          <a:noFill/>
          <a:ln>
            <a:noFill/>
          </a:ln>
        </p:spPr>
      </p:pic>
      <p:pic>
        <p:nvPicPr>
          <p:cNvPr id="6" name="Picture 5" descr="http://sphotos.ak.fbcdn.net/hphotos-ak-snc4/hs912.snc4/72519_172542739428289_100000176917013_601985_5631240_n.jpg"/>
          <p:cNvPicPr/>
          <p:nvPr/>
        </p:nvPicPr>
        <p:blipFill>
          <a:blip r:embed="rId4">
            <a:extLst>
              <a:ext uri="{28A0092B-C50C-407E-A947-70E740481C1C}">
                <a14:useLocalDpi xmlns:a14="http://schemas.microsoft.com/office/drawing/2010/main" xmlns="" val="0"/>
              </a:ext>
            </a:extLst>
          </a:blip>
          <a:srcRect/>
          <a:stretch>
            <a:fillRect/>
          </a:stretch>
        </p:blipFill>
        <p:spPr bwMode="auto">
          <a:xfrm>
            <a:off x="3733800" y="4010025"/>
            <a:ext cx="3685032" cy="2838450"/>
          </a:xfrm>
          <a:prstGeom prst="rect">
            <a:avLst/>
          </a:prstGeom>
          <a:noFill/>
          <a:ln>
            <a:noFill/>
          </a:ln>
        </p:spPr>
      </p:pic>
      <p:pic>
        <p:nvPicPr>
          <p:cNvPr id="7" name="Picture 6" descr="http://sphotos.ak.fbcdn.net/hphotos-ak-snc4/hs994.snc4/76755_172545859427977_100000176917013_602073_3694005_n.jpg"/>
          <p:cNvPicPr/>
          <p:nvPr/>
        </p:nvPicPr>
        <p:blipFill>
          <a:blip r:embed="rId5">
            <a:extLst>
              <a:ext uri="{28A0092B-C50C-407E-A947-70E740481C1C}">
                <a14:useLocalDpi xmlns:a14="http://schemas.microsoft.com/office/drawing/2010/main" xmlns="" val="0"/>
              </a:ext>
            </a:extLst>
          </a:blip>
          <a:srcRect/>
          <a:stretch>
            <a:fillRect/>
          </a:stretch>
        </p:blipFill>
        <p:spPr bwMode="auto">
          <a:xfrm>
            <a:off x="3719513" y="3048"/>
            <a:ext cx="3671887" cy="2797683"/>
          </a:xfrm>
          <a:prstGeom prst="rect">
            <a:avLst/>
          </a:prstGeom>
          <a:noFill/>
          <a:ln>
            <a:noFill/>
          </a:ln>
        </p:spPr>
      </p:pic>
      <p:pic>
        <p:nvPicPr>
          <p:cNvPr id="5" name="Picture 4" descr="http://sphotos.ak.fbcdn.net/hphotos-ak-ash2/hs442.ash2/71572_1468094467883_1399207534_31075069_4371510_n.jpg"/>
          <p:cNvPicPr/>
          <p:nvPr/>
        </p:nvPicPr>
        <p:blipFill>
          <a:blip r:embed="rId6">
            <a:extLst>
              <a:ext uri="{28A0092B-C50C-407E-A947-70E740481C1C}">
                <a14:useLocalDpi xmlns:a14="http://schemas.microsoft.com/office/drawing/2010/main" xmlns="" val="0"/>
              </a:ext>
            </a:extLst>
          </a:blip>
          <a:srcRect/>
          <a:stretch>
            <a:fillRect/>
          </a:stretch>
        </p:blipFill>
        <p:spPr bwMode="auto">
          <a:xfrm>
            <a:off x="6553200" y="1771650"/>
            <a:ext cx="2514600" cy="3486150"/>
          </a:xfrm>
          <a:prstGeom prst="rect">
            <a:avLst/>
          </a:prstGeom>
          <a:noFill/>
          <a:ln>
            <a:noFill/>
          </a:ln>
        </p:spPr>
      </p:pic>
    </p:spTree>
    <p:extLst>
      <p:ext uri="{BB962C8B-B14F-4D97-AF65-F5344CB8AC3E}">
        <p14:creationId xmlns:p14="http://schemas.microsoft.com/office/powerpoint/2010/main" xmlns="" val="113470014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3074" name="Picture 2" descr="http://www.pointlomahigh.com/ourpages/forms_info/Graphics%20and%20Logos/Paw%20Print/02%20Paw%20Prints-black%20jpg%20format.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20715"/>
            <a:ext cx="9144000" cy="6814926"/>
          </a:xfrm>
          <a:prstGeom prst="rect">
            <a:avLst/>
          </a:prstGeom>
          <a:noFill/>
          <a:extLst>
            <a:ext uri="{909E8E84-426E-40DD-AFC4-6F175D3DCCD1}">
              <a14:hiddenFill xmlns:a14="http://schemas.microsoft.com/office/drawing/2010/main" xmlns="">
                <a:solidFill>
                  <a:srgbClr val="FFFFFF"/>
                </a:solidFill>
              </a14:hiddenFill>
            </a:ext>
          </a:extLst>
        </p:spPr>
      </p:pic>
      <p:sp>
        <p:nvSpPr>
          <p:cNvPr id="3" name="Content Placeholder 2"/>
          <p:cNvSpPr>
            <a:spLocks noGrp="1"/>
          </p:cNvSpPr>
          <p:nvPr>
            <p:ph idx="1"/>
          </p:nvPr>
        </p:nvSpPr>
        <p:spPr>
          <a:xfrm>
            <a:off x="0" y="2743200"/>
            <a:ext cx="9144000" cy="1066800"/>
          </a:xfrm>
          <a:solidFill>
            <a:schemeClr val="bg1">
              <a:alpha val="64000"/>
            </a:schemeClr>
          </a:solidFill>
        </p:spPr>
        <p:txBody>
          <a:bodyPr>
            <a:normAutofit/>
          </a:bodyPr>
          <a:lstStyle/>
          <a:p>
            <a:pPr marL="0" indent="0" algn="ctr">
              <a:buNone/>
            </a:pPr>
            <a:r>
              <a:rPr lang="en-US" sz="5500" dirty="0" smtClean="0"/>
              <a:t>All for the animals…</a:t>
            </a:r>
            <a:endParaRPr lang="en-US" sz="5500" dirty="0"/>
          </a:p>
        </p:txBody>
      </p:sp>
    </p:spTree>
    <p:extLst>
      <p:ext uri="{BB962C8B-B14F-4D97-AF65-F5344CB8AC3E}">
        <p14:creationId xmlns:p14="http://schemas.microsoft.com/office/powerpoint/2010/main" xmlns="" val="149504919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pic>
        <p:nvPicPr>
          <p:cNvPr id="4" name="Picture 3" descr="http://sphotos.ak.fbcdn.net/hphotos-ak-snc4/hs1225.snc4/155783_166351143397072_100000665617441_374297_2858680_n.jpg"/>
          <p:cNvPicPr/>
          <p:nvPr/>
        </p:nvPicPr>
        <p:blipFill rotWithShape="1">
          <a:blip r:embed="rId3">
            <a:extLst>
              <a:ext uri="{28A0092B-C50C-407E-A947-70E740481C1C}">
                <a14:useLocalDpi xmlns:a14="http://schemas.microsoft.com/office/drawing/2010/main" xmlns="" val="0"/>
              </a:ext>
            </a:extLst>
          </a:blip>
          <a:srcRect r="27376"/>
          <a:stretch/>
        </p:blipFill>
        <p:spPr bwMode="auto">
          <a:xfrm>
            <a:off x="0" y="0"/>
            <a:ext cx="9144000" cy="6858000"/>
          </a:xfrm>
          <a:prstGeom prst="rect">
            <a:avLst/>
          </a:prstGeom>
          <a:noFill/>
          <a:ln>
            <a:noFill/>
          </a:ln>
          <a:extLst>
            <a:ext uri="{53640926-AAD7-44D8-BBD7-CCE9431645EC}">
              <a14:shadowObscured xmlns:a14="http://schemas.microsoft.com/office/drawing/2010/main" xmlns=""/>
            </a:ext>
          </a:extLst>
        </p:spPr>
      </p:pic>
      <p:sp>
        <p:nvSpPr>
          <p:cNvPr id="5" name="TextBox 4"/>
          <p:cNvSpPr txBox="1"/>
          <p:nvPr/>
        </p:nvSpPr>
        <p:spPr>
          <a:xfrm>
            <a:off x="6658" y="36152"/>
            <a:ext cx="1371600" cy="600164"/>
          </a:xfrm>
          <a:prstGeom prst="rect">
            <a:avLst/>
          </a:prstGeom>
          <a:noFill/>
        </p:spPr>
        <p:txBody>
          <a:bodyPr wrap="square" rtlCol="0">
            <a:spAutoFit/>
          </a:bodyPr>
          <a:lstStyle/>
          <a:p>
            <a:r>
              <a:rPr lang="en-US" sz="3300" b="1" dirty="0" smtClean="0">
                <a:solidFill>
                  <a:schemeClr val="bg1"/>
                </a:solidFill>
              </a:rPr>
              <a:t>RAY</a:t>
            </a:r>
            <a:endParaRPr lang="en-US" sz="3300" b="1" dirty="0">
              <a:solidFill>
                <a:schemeClr val="bg1"/>
              </a:solidFill>
            </a:endParaRPr>
          </a:p>
        </p:txBody>
      </p:sp>
    </p:spTree>
    <p:extLst>
      <p:ext uri="{BB962C8B-B14F-4D97-AF65-F5344CB8AC3E}">
        <p14:creationId xmlns:p14="http://schemas.microsoft.com/office/powerpoint/2010/main" xmlns="" val="401381640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sphotos.ak.fbcdn.net/hphotos-ak-snc4/hs935.snc4/74826_168050973227089_100000665617441_382883_4765864_n.jpg"/>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p:spPr>
      </p:pic>
      <p:sp>
        <p:nvSpPr>
          <p:cNvPr id="5" name="TextBox 4"/>
          <p:cNvSpPr txBox="1"/>
          <p:nvPr/>
        </p:nvSpPr>
        <p:spPr>
          <a:xfrm>
            <a:off x="6658" y="36152"/>
            <a:ext cx="1371600" cy="600164"/>
          </a:xfrm>
          <a:prstGeom prst="rect">
            <a:avLst/>
          </a:prstGeom>
          <a:noFill/>
        </p:spPr>
        <p:txBody>
          <a:bodyPr wrap="square" rtlCol="0">
            <a:spAutoFit/>
          </a:bodyPr>
          <a:lstStyle/>
          <a:p>
            <a:r>
              <a:rPr lang="en-US" sz="3300" b="1" dirty="0" smtClean="0">
                <a:solidFill>
                  <a:schemeClr val="bg1"/>
                </a:solidFill>
              </a:rPr>
              <a:t>ROSIE</a:t>
            </a:r>
            <a:endParaRPr lang="en-US" sz="3300" b="1" dirty="0">
              <a:solidFill>
                <a:schemeClr val="bg1"/>
              </a:solidFill>
            </a:endParaRPr>
          </a:p>
        </p:txBody>
      </p:sp>
    </p:spTree>
    <p:extLst>
      <p:ext uri="{BB962C8B-B14F-4D97-AF65-F5344CB8AC3E}">
        <p14:creationId xmlns:p14="http://schemas.microsoft.com/office/powerpoint/2010/main" xmlns="" val="68248348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pic>
        <p:nvPicPr>
          <p:cNvPr id="4" name="Picture 3" descr="http://sphotos.ak.fbcdn.net/hphotos-ak-snc4/hs634.snc4/59416_150969231601930_100000665617441_294693_1933481_n.jpg"/>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p:spPr>
      </p:pic>
      <p:sp>
        <p:nvSpPr>
          <p:cNvPr id="6" name="TextBox 5"/>
          <p:cNvSpPr txBox="1"/>
          <p:nvPr/>
        </p:nvSpPr>
        <p:spPr>
          <a:xfrm>
            <a:off x="0" y="0"/>
            <a:ext cx="2490978" cy="600164"/>
          </a:xfrm>
          <a:prstGeom prst="rect">
            <a:avLst/>
          </a:prstGeom>
          <a:noFill/>
        </p:spPr>
        <p:txBody>
          <a:bodyPr wrap="square" rtlCol="0">
            <a:spAutoFit/>
          </a:bodyPr>
          <a:lstStyle/>
          <a:p>
            <a:r>
              <a:rPr lang="en-US" sz="3300" b="1" dirty="0" smtClean="0">
                <a:solidFill>
                  <a:schemeClr val="bg1"/>
                </a:solidFill>
              </a:rPr>
              <a:t>SWEETPEA</a:t>
            </a:r>
            <a:endParaRPr lang="en-US" sz="3300" b="1" dirty="0">
              <a:solidFill>
                <a:schemeClr val="bg1"/>
              </a:solidFill>
            </a:endParaRPr>
          </a:p>
        </p:txBody>
      </p:sp>
    </p:spTree>
    <p:extLst>
      <p:ext uri="{BB962C8B-B14F-4D97-AF65-F5344CB8AC3E}">
        <p14:creationId xmlns:p14="http://schemas.microsoft.com/office/powerpoint/2010/main" xmlns="" val="280195215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pic>
        <p:nvPicPr>
          <p:cNvPr id="4" name="Picture 3" descr="http://sphotos.ak.fbcdn.net/hphotos-ak-ash2/hs142.ash2/40453_1566167031107_1143355122_31674018_4309989_n.jpg"/>
          <p:cNvPicPr/>
          <p:nvPr/>
        </p:nvPicPr>
        <p:blipFill>
          <a:blip r:embed="rId3">
            <a:extLst>
              <a:ext uri="{28A0092B-C50C-407E-A947-70E740481C1C}">
                <a14:useLocalDpi xmlns:a14="http://schemas.microsoft.com/office/drawing/2010/main" xmlns="" val="0"/>
              </a:ext>
            </a:extLst>
          </a:blip>
          <a:srcRect/>
          <a:stretch>
            <a:fillRect/>
          </a:stretch>
        </p:blipFill>
        <p:spPr bwMode="auto">
          <a:xfrm>
            <a:off x="1409700" y="0"/>
            <a:ext cx="6362700" cy="6858000"/>
          </a:xfrm>
          <a:prstGeom prst="rect">
            <a:avLst/>
          </a:prstGeom>
          <a:noFill/>
          <a:ln>
            <a:noFill/>
          </a:ln>
        </p:spPr>
      </p:pic>
      <p:sp>
        <p:nvSpPr>
          <p:cNvPr id="8" name="TextBox 7"/>
          <p:cNvSpPr txBox="1"/>
          <p:nvPr/>
        </p:nvSpPr>
        <p:spPr>
          <a:xfrm>
            <a:off x="1409700" y="0"/>
            <a:ext cx="1447800" cy="600164"/>
          </a:xfrm>
          <a:prstGeom prst="rect">
            <a:avLst/>
          </a:prstGeom>
          <a:noFill/>
        </p:spPr>
        <p:txBody>
          <a:bodyPr wrap="square" rtlCol="0">
            <a:spAutoFit/>
          </a:bodyPr>
          <a:lstStyle/>
          <a:p>
            <a:r>
              <a:rPr lang="en-US" sz="3300" b="1" dirty="0" smtClean="0">
                <a:solidFill>
                  <a:schemeClr val="bg1"/>
                </a:solidFill>
              </a:rPr>
              <a:t>GEMI</a:t>
            </a:r>
            <a:endParaRPr lang="en-US" sz="3300" b="1" dirty="0">
              <a:solidFill>
                <a:schemeClr val="bg1"/>
              </a:solidFill>
            </a:endParaRPr>
          </a:p>
        </p:txBody>
      </p:sp>
    </p:spTree>
    <p:extLst>
      <p:ext uri="{BB962C8B-B14F-4D97-AF65-F5344CB8AC3E}">
        <p14:creationId xmlns:p14="http://schemas.microsoft.com/office/powerpoint/2010/main" xmlns="" val="40921285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04618013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www.examiner.com/images/blog/wysiwyg/image/logo(370).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219200" y="91391"/>
            <a:ext cx="6629400" cy="669040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3626234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4" name="AutoShape 2" descr="https://mail.google.com/mail/?ui=2&amp;ik=13ad203b71&amp;view=att&amp;th=12d9598072a5ef54&amp;attid=0.1&amp;disp=inline&amp;zw"/>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xmlns="" val="158734057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2184181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7498770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80453542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26750681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stop animal cruelty"/>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47800" y="381000"/>
            <a:ext cx="6172199" cy="600632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4009310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accent3">
            <a:alpha val="29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special thanks to…</a:t>
            </a:r>
            <a:endParaRPr lang="en-US" dirty="0"/>
          </a:p>
        </p:txBody>
      </p:sp>
      <p:sp>
        <p:nvSpPr>
          <p:cNvPr id="3" name="Content Placeholder 2"/>
          <p:cNvSpPr>
            <a:spLocks noGrp="1"/>
          </p:cNvSpPr>
          <p:nvPr>
            <p:ph idx="1"/>
          </p:nvPr>
        </p:nvSpPr>
        <p:spPr>
          <a:xfrm>
            <a:off x="304800" y="1646237"/>
            <a:ext cx="8229600" cy="4525963"/>
          </a:xfrm>
        </p:spPr>
        <p:txBody>
          <a:bodyPr>
            <a:normAutofit fontScale="85000" lnSpcReduction="10000"/>
          </a:bodyPr>
          <a:lstStyle/>
          <a:p>
            <a:r>
              <a:rPr lang="en-US" b="1" dirty="0" smtClean="0"/>
              <a:t>Ms. Ward</a:t>
            </a:r>
            <a:r>
              <a:rPr lang="en-US" dirty="0" smtClean="0"/>
              <a:t>, for her guidance through every last struggling step</a:t>
            </a:r>
          </a:p>
          <a:p>
            <a:r>
              <a:rPr lang="en-US" b="1" dirty="0" smtClean="0"/>
              <a:t>Dr. </a:t>
            </a:r>
            <a:r>
              <a:rPr lang="en-US" b="1" dirty="0" err="1" smtClean="0"/>
              <a:t>Valenza</a:t>
            </a:r>
            <a:r>
              <a:rPr lang="en-US" dirty="0" smtClean="0"/>
              <a:t>, for being such a tremendous icon and inspiration to this school</a:t>
            </a:r>
          </a:p>
          <a:p>
            <a:r>
              <a:rPr lang="en-US" b="1" dirty="0" smtClean="0"/>
              <a:t>My mom and sister</a:t>
            </a:r>
            <a:r>
              <a:rPr lang="en-US" dirty="0" smtClean="0"/>
              <a:t>, for making me become a vegetarian</a:t>
            </a:r>
          </a:p>
          <a:p>
            <a:r>
              <a:rPr lang="en-US" b="1" dirty="0" smtClean="0"/>
              <a:t>Finding Shelter</a:t>
            </a:r>
            <a:r>
              <a:rPr lang="en-US" dirty="0" smtClean="0"/>
              <a:t>, for all of their wisdom and kindness</a:t>
            </a:r>
          </a:p>
          <a:p>
            <a:r>
              <a:rPr lang="en-US" b="1" dirty="0" smtClean="0"/>
              <a:t>Spay and Save</a:t>
            </a:r>
            <a:r>
              <a:rPr lang="en-US" dirty="0" smtClean="0"/>
              <a:t>, for all of their amazing work</a:t>
            </a:r>
          </a:p>
          <a:p>
            <a:r>
              <a:rPr lang="en-US" b="1" dirty="0" smtClean="0"/>
              <a:t>All animal rights advocates</a:t>
            </a:r>
            <a:r>
              <a:rPr lang="en-US" dirty="0" smtClean="0"/>
              <a:t>, for being brave and compassionate</a:t>
            </a:r>
            <a:endParaRPr lang="en-US" dirty="0"/>
          </a:p>
        </p:txBody>
      </p:sp>
    </p:spTree>
    <p:extLst>
      <p:ext uri="{BB962C8B-B14F-4D97-AF65-F5344CB8AC3E}">
        <p14:creationId xmlns:p14="http://schemas.microsoft.com/office/powerpoint/2010/main" xmlns="" val="86311875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b="1" dirty="0" smtClean="0"/>
              <a:t>Works Cited</a:t>
            </a:r>
            <a:endParaRPr lang="en-US" b="1" dirty="0"/>
          </a:p>
        </p:txBody>
      </p:sp>
      <p:sp>
        <p:nvSpPr>
          <p:cNvPr id="3" name="Content Placeholder 2"/>
          <p:cNvSpPr>
            <a:spLocks noGrp="1"/>
          </p:cNvSpPr>
          <p:nvPr>
            <p:ph idx="1"/>
          </p:nvPr>
        </p:nvSpPr>
        <p:spPr>
          <a:xfrm>
            <a:off x="457200" y="1371600"/>
            <a:ext cx="8229600" cy="5181600"/>
          </a:xfrm>
        </p:spPr>
        <p:txBody>
          <a:bodyPr>
            <a:normAutofit fontScale="47500" lnSpcReduction="20000"/>
          </a:bodyPr>
          <a:lstStyle/>
          <a:p>
            <a:r>
              <a:rPr lang="en-US" i="1" dirty="0"/>
              <a:t>Backyard Breeding</a:t>
            </a:r>
            <a:r>
              <a:rPr lang="en-US" dirty="0"/>
              <a:t>. </a:t>
            </a:r>
            <a:r>
              <a:rPr lang="en-US" dirty="0" err="1"/>
              <a:t>N.d.</a:t>
            </a:r>
            <a:r>
              <a:rPr lang="en-US" dirty="0"/>
              <a:t> </a:t>
            </a:r>
            <a:r>
              <a:rPr lang="en-US" i="1" dirty="0"/>
              <a:t>njministries.org</a:t>
            </a:r>
            <a:r>
              <a:rPr lang="en-US" dirty="0"/>
              <a:t>. </a:t>
            </a:r>
            <a:r>
              <a:rPr lang="en-US" dirty="0" err="1"/>
              <a:t>N.p</a:t>
            </a:r>
            <a:r>
              <a:rPr lang="en-US" dirty="0"/>
              <a:t>., </a:t>
            </a:r>
            <a:r>
              <a:rPr lang="en-US" dirty="0" err="1"/>
              <a:t>n.d.</a:t>
            </a:r>
            <a:r>
              <a:rPr lang="en-US" dirty="0"/>
              <a:t> Web. 19 Jan. 2011. &lt;http://njministries.org/‌1Amish/‌puppy_mill.jpg&gt;.</a:t>
            </a:r>
          </a:p>
          <a:p>
            <a:r>
              <a:rPr lang="en-US" i="1" dirty="0"/>
              <a:t>Bacon Strips</a:t>
            </a:r>
            <a:r>
              <a:rPr lang="en-US" dirty="0"/>
              <a:t>. </a:t>
            </a:r>
            <a:r>
              <a:rPr lang="en-US" dirty="0" err="1"/>
              <a:t>N.d.</a:t>
            </a:r>
            <a:r>
              <a:rPr lang="en-US" dirty="0"/>
              <a:t> </a:t>
            </a:r>
            <a:r>
              <a:rPr lang="en-US" i="1" dirty="0"/>
              <a:t>impactwatch.com</a:t>
            </a:r>
            <a:r>
              <a:rPr lang="en-US" dirty="0"/>
              <a:t>. </a:t>
            </a:r>
            <a:r>
              <a:rPr lang="en-US" dirty="0" err="1"/>
              <a:t>N.p</a:t>
            </a:r>
            <a:r>
              <a:rPr lang="en-US" dirty="0"/>
              <a:t>., 4 Sept. 2009. Web. 19 Jan. 2011. &lt;http://www.impactwatch.com/‌blog/‌</a:t>
            </a:r>
            <a:r>
              <a:rPr lang="en-US" dirty="0" err="1"/>
              <a:t>wp</a:t>
            </a:r>
            <a:r>
              <a:rPr lang="en-US" dirty="0"/>
              <a:t>-content/‌uploads/‌2009/‌05/‌bacon_slices.jpg&gt;.</a:t>
            </a:r>
          </a:p>
          <a:p>
            <a:r>
              <a:rPr lang="en-US" i="1" dirty="0"/>
              <a:t>Battery Cages</a:t>
            </a:r>
            <a:r>
              <a:rPr lang="en-US" dirty="0"/>
              <a:t>. </a:t>
            </a:r>
            <a:r>
              <a:rPr lang="en-US" dirty="0" err="1"/>
              <a:t>N.d.</a:t>
            </a:r>
            <a:r>
              <a:rPr lang="en-US" dirty="0"/>
              <a:t> </a:t>
            </a:r>
            <a:r>
              <a:rPr lang="en-US" i="1" dirty="0"/>
              <a:t>Liberation BC Blog</a:t>
            </a:r>
            <a:r>
              <a:rPr lang="en-US" dirty="0"/>
              <a:t>. </a:t>
            </a:r>
            <a:r>
              <a:rPr lang="en-US" dirty="0" err="1"/>
              <a:t>WordPress</a:t>
            </a:r>
            <a:r>
              <a:rPr lang="en-US" dirty="0"/>
              <a:t>, 2011. Web. 19 Jan. 2011. &lt;http://blog.liberationbc.org/‌</a:t>
            </a:r>
            <a:r>
              <a:rPr lang="en-US" dirty="0" err="1"/>
              <a:t>wp</a:t>
            </a:r>
            <a:r>
              <a:rPr lang="en-US" dirty="0"/>
              <a:t>-content/‌uploads/‌2009/‌02/‌battery_cage_01.jpg&gt;.</a:t>
            </a:r>
          </a:p>
          <a:p>
            <a:r>
              <a:rPr lang="en-US" i="1" dirty="0"/>
              <a:t>Bolivian Chicks</a:t>
            </a:r>
            <a:r>
              <a:rPr lang="en-US" dirty="0"/>
              <a:t>. </a:t>
            </a:r>
            <a:r>
              <a:rPr lang="en-US" dirty="0" err="1"/>
              <a:t>N.d.</a:t>
            </a:r>
            <a:r>
              <a:rPr lang="en-US" dirty="0"/>
              <a:t> </a:t>
            </a:r>
            <a:r>
              <a:rPr lang="en-US" i="1" dirty="0"/>
              <a:t>travelblog.org</a:t>
            </a:r>
            <a:r>
              <a:rPr lang="en-US" dirty="0"/>
              <a:t>. </a:t>
            </a:r>
            <a:r>
              <a:rPr lang="en-US" dirty="0" err="1"/>
              <a:t>N.p</a:t>
            </a:r>
            <a:r>
              <a:rPr lang="en-US" dirty="0"/>
              <a:t>., </a:t>
            </a:r>
            <a:r>
              <a:rPr lang="en-US" dirty="0" err="1"/>
              <a:t>n.d.</a:t>
            </a:r>
            <a:r>
              <a:rPr lang="en-US" dirty="0"/>
              <a:t> Web. 19 Jan. 2011. &lt;http://photos.travelblog.org/‌Photos/‌31873/‌214767/‌f/‌1633520-Bolivian-Chicks-1.jpg&gt;.</a:t>
            </a:r>
          </a:p>
          <a:p>
            <a:r>
              <a:rPr lang="en-US" i="1" dirty="0"/>
              <a:t>The Case for Animal Rights</a:t>
            </a:r>
            <a:r>
              <a:rPr lang="en-US" dirty="0"/>
              <a:t>. </a:t>
            </a:r>
            <a:r>
              <a:rPr lang="en-US" dirty="0" err="1"/>
              <a:t>N.d.</a:t>
            </a:r>
            <a:r>
              <a:rPr lang="en-US" dirty="0"/>
              <a:t> </a:t>
            </a:r>
            <a:r>
              <a:rPr lang="en-US" i="1" dirty="0"/>
              <a:t>goodreads.com</a:t>
            </a:r>
            <a:r>
              <a:rPr lang="en-US" dirty="0"/>
              <a:t>. </a:t>
            </a:r>
            <a:r>
              <a:rPr lang="en-US" dirty="0" err="1"/>
              <a:t>Goodreads</a:t>
            </a:r>
            <a:r>
              <a:rPr lang="en-US" dirty="0"/>
              <a:t>, Inc., 2011. Web. 19 Jan. 2011. &lt;http://photo.goodreads.com/‌books/‌1176938247l/‌667299.jpg&gt;.</a:t>
            </a:r>
          </a:p>
          <a:p>
            <a:r>
              <a:rPr lang="en-US" i="1" dirty="0"/>
              <a:t>Cat in Cage</a:t>
            </a:r>
            <a:r>
              <a:rPr lang="en-US" dirty="0"/>
              <a:t>. </a:t>
            </a:r>
            <a:r>
              <a:rPr lang="en-US" dirty="0" err="1"/>
              <a:t>N.d.</a:t>
            </a:r>
            <a:r>
              <a:rPr lang="en-US" dirty="0"/>
              <a:t> </a:t>
            </a:r>
            <a:r>
              <a:rPr lang="en-US" i="1" dirty="0"/>
              <a:t>animallawcoalition.com</a:t>
            </a:r>
            <a:r>
              <a:rPr lang="en-US" dirty="0"/>
              <a:t>. </a:t>
            </a:r>
            <a:r>
              <a:rPr lang="en-US" dirty="0" err="1"/>
              <a:t>N.p</a:t>
            </a:r>
            <a:r>
              <a:rPr lang="en-US" dirty="0"/>
              <a:t>., 6 June 2009. Web. 19 Jan. 2011. &lt;http://www.aboutcatsonline.com/‌images/‌shelterkitten.jpg&gt;.</a:t>
            </a:r>
          </a:p>
          <a:p>
            <a:r>
              <a:rPr lang="en-US" i="1" dirty="0"/>
              <a:t>Chickens on Conveyor Belt</a:t>
            </a:r>
            <a:r>
              <a:rPr lang="en-US" dirty="0"/>
              <a:t>. </a:t>
            </a:r>
            <a:r>
              <a:rPr lang="en-US" dirty="0" err="1"/>
              <a:t>N.d.</a:t>
            </a:r>
            <a:r>
              <a:rPr lang="en-US" dirty="0"/>
              <a:t> </a:t>
            </a:r>
            <a:r>
              <a:rPr lang="en-US" i="1" dirty="0"/>
              <a:t>animalfreedom.org</a:t>
            </a:r>
            <a:r>
              <a:rPr lang="en-US" dirty="0"/>
              <a:t>. </a:t>
            </a:r>
            <a:r>
              <a:rPr lang="en-US" dirty="0" err="1"/>
              <a:t>N.p</a:t>
            </a:r>
            <a:r>
              <a:rPr lang="en-US" dirty="0"/>
              <a:t>., </a:t>
            </a:r>
            <a:r>
              <a:rPr lang="en-US" dirty="0" err="1"/>
              <a:t>n.d.</a:t>
            </a:r>
            <a:r>
              <a:rPr lang="en-US" dirty="0"/>
              <a:t> Web. 19 Jan. 2011. &lt;http://www.animalfreedom.org/‌slideshow/‌images/‌chicken1.jpg&gt;.</a:t>
            </a:r>
          </a:p>
          <a:p>
            <a:r>
              <a:rPr lang="en-US" i="1" dirty="0"/>
              <a:t>Chicks</a:t>
            </a:r>
            <a:r>
              <a:rPr lang="en-US" dirty="0"/>
              <a:t>. </a:t>
            </a:r>
            <a:r>
              <a:rPr lang="en-US" dirty="0" err="1"/>
              <a:t>N.d.</a:t>
            </a:r>
            <a:r>
              <a:rPr lang="en-US" dirty="0"/>
              <a:t> </a:t>
            </a:r>
            <a:r>
              <a:rPr lang="en-US" i="1" dirty="0"/>
              <a:t>Michigan State University Extension Poultry </a:t>
            </a:r>
            <a:r>
              <a:rPr lang="en-US" i="1" dirty="0" err="1"/>
              <a:t>AoE</a:t>
            </a:r>
            <a:r>
              <a:rPr lang="en-US" dirty="0"/>
              <a:t>. </a:t>
            </a:r>
            <a:r>
              <a:rPr lang="en-US" dirty="0" err="1"/>
              <a:t>N.p</a:t>
            </a:r>
            <a:r>
              <a:rPr lang="en-US" dirty="0"/>
              <a:t>., 27 Mar. 2006. Web. 19 Jan. 2011. &lt;http://web1.msue.msu.edu/‌poultry/‌baby_chicks222.jpg&gt;.</a:t>
            </a:r>
          </a:p>
          <a:p>
            <a:r>
              <a:rPr lang="en-US" i="1" dirty="0"/>
              <a:t>Confined Pigs</a:t>
            </a:r>
            <a:r>
              <a:rPr lang="en-US" dirty="0"/>
              <a:t>. </a:t>
            </a:r>
            <a:r>
              <a:rPr lang="en-US" dirty="0" err="1"/>
              <a:t>N.d.</a:t>
            </a:r>
            <a:r>
              <a:rPr lang="en-US" dirty="0"/>
              <a:t> </a:t>
            </a:r>
            <a:r>
              <a:rPr lang="en-US" i="1" dirty="0"/>
              <a:t>livablefutureblog.com</a:t>
            </a:r>
            <a:r>
              <a:rPr lang="en-US" dirty="0"/>
              <a:t>. </a:t>
            </a:r>
            <a:r>
              <a:rPr lang="en-US" dirty="0" err="1"/>
              <a:t>N.p</a:t>
            </a:r>
            <a:r>
              <a:rPr lang="en-US" dirty="0"/>
              <a:t>., 13 Nov. 2009. Web. 19 Jan. 2011. &lt;http://www.livablefutureblog.com/‌</a:t>
            </a:r>
            <a:r>
              <a:rPr lang="en-US" dirty="0" err="1"/>
              <a:t>wp</a:t>
            </a:r>
            <a:r>
              <a:rPr lang="en-US" dirty="0"/>
              <a:t>-content/‌uploads/‌2009/‌11/‌pig.jpg&gt;.</a:t>
            </a:r>
          </a:p>
          <a:p>
            <a:r>
              <a:rPr lang="en-US" i="1" dirty="0"/>
              <a:t>Dead Hen</a:t>
            </a:r>
            <a:r>
              <a:rPr lang="en-US" dirty="0"/>
              <a:t>. </a:t>
            </a:r>
            <a:r>
              <a:rPr lang="en-US" dirty="0" err="1"/>
              <a:t>N.d.</a:t>
            </a:r>
            <a:r>
              <a:rPr lang="en-US" dirty="0"/>
              <a:t> </a:t>
            </a:r>
            <a:r>
              <a:rPr lang="en-US" i="1" dirty="0"/>
              <a:t>mercyforanimals.org</a:t>
            </a:r>
            <a:r>
              <a:rPr lang="en-US" dirty="0"/>
              <a:t>. </a:t>
            </a:r>
            <a:r>
              <a:rPr lang="en-US" dirty="0" err="1"/>
              <a:t>N.p</a:t>
            </a:r>
            <a:r>
              <a:rPr lang="en-US" dirty="0"/>
              <a:t>., </a:t>
            </a:r>
            <a:r>
              <a:rPr lang="en-US" dirty="0" err="1"/>
              <a:t>n.d.</a:t>
            </a:r>
            <a:r>
              <a:rPr lang="en-US" dirty="0"/>
              <a:t> Web. 19 Jan. 2011. &lt;http://www.mercyforanimals.org/‌images/‌</a:t>
            </a:r>
            <a:r>
              <a:rPr lang="en-US" dirty="0" err="1"/>
              <a:t>maine</a:t>
            </a:r>
            <a:r>
              <a:rPr lang="en-US" dirty="0"/>
              <a:t>/‌Discarded/‌Large/‌live_hen_b.jpg&gt;.</a:t>
            </a:r>
          </a:p>
          <a:p>
            <a:r>
              <a:rPr lang="en-US" i="1" dirty="0"/>
              <a:t>Dead Hen</a:t>
            </a:r>
            <a:r>
              <a:rPr lang="en-US" dirty="0"/>
              <a:t>. </a:t>
            </a:r>
            <a:r>
              <a:rPr lang="en-US" dirty="0" err="1"/>
              <a:t>N.d.</a:t>
            </a:r>
            <a:r>
              <a:rPr lang="en-US" dirty="0"/>
              <a:t> </a:t>
            </a:r>
            <a:r>
              <a:rPr lang="en-US" i="1" dirty="0"/>
              <a:t>upc-online.com</a:t>
            </a:r>
            <a:r>
              <a:rPr lang="en-US" dirty="0"/>
              <a:t>. United Poultry Concerns, </a:t>
            </a:r>
            <a:r>
              <a:rPr lang="en-US" dirty="0" err="1"/>
              <a:t>n.d.</a:t>
            </a:r>
            <a:r>
              <a:rPr lang="en-US" dirty="0"/>
              <a:t> Web. 19 Jan. 2011. &lt;http://www.upc-online.org/‌environment/‌dead_turkey.jpg&gt;.</a:t>
            </a:r>
          </a:p>
          <a:p>
            <a:r>
              <a:rPr lang="en-US" i="1" dirty="0"/>
              <a:t>Dead Piglets</a:t>
            </a:r>
            <a:r>
              <a:rPr lang="en-US" dirty="0"/>
              <a:t>. </a:t>
            </a:r>
            <a:r>
              <a:rPr lang="en-US" dirty="0" err="1"/>
              <a:t>N.d.</a:t>
            </a:r>
            <a:r>
              <a:rPr lang="en-US" dirty="0"/>
              <a:t> </a:t>
            </a:r>
            <a:r>
              <a:rPr lang="en-US" i="1" dirty="0"/>
              <a:t>PETA.org</a:t>
            </a:r>
            <a:r>
              <a:rPr lang="en-US" dirty="0"/>
              <a:t>. </a:t>
            </a:r>
            <a:r>
              <a:rPr lang="en-US" dirty="0" err="1"/>
              <a:t>N.p</a:t>
            </a:r>
            <a:r>
              <a:rPr lang="en-US" dirty="0"/>
              <a:t>., 2011. Web. 19 Jan. 2011. &lt;http://www.videopeta.com/‌</a:t>
            </a:r>
            <a:r>
              <a:rPr lang="en-US" dirty="0" err="1"/>
              <a:t>httpimg</a:t>
            </a:r>
            <a:r>
              <a:rPr lang="en-US" dirty="0"/>
              <a:t>/‌45228690001/‌45228690001_742212250001_free-me-piglets-thumb.jpg?pubId=45228690001&gt;.</a:t>
            </a:r>
          </a:p>
          <a:p>
            <a:pPr marL="0" indent="0">
              <a:buNone/>
            </a:pPr>
            <a:endParaRPr lang="en-US" dirty="0"/>
          </a:p>
        </p:txBody>
      </p:sp>
    </p:spTree>
    <p:extLst>
      <p:ext uri="{BB962C8B-B14F-4D97-AF65-F5344CB8AC3E}">
        <p14:creationId xmlns:p14="http://schemas.microsoft.com/office/powerpoint/2010/main" xmlns="" val="261481626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15000"/>
          </a:xfrm>
        </p:spPr>
        <p:txBody>
          <a:bodyPr>
            <a:normAutofit fontScale="47500" lnSpcReduction="20000"/>
          </a:bodyPr>
          <a:lstStyle/>
          <a:p>
            <a:r>
              <a:rPr lang="en-US" i="1" dirty="0"/>
              <a:t>Dead veal calves</a:t>
            </a:r>
            <a:r>
              <a:rPr lang="en-US" dirty="0"/>
              <a:t>. </a:t>
            </a:r>
            <a:r>
              <a:rPr lang="en-US" dirty="0" err="1"/>
              <a:t>N.d.</a:t>
            </a:r>
            <a:r>
              <a:rPr lang="en-US" dirty="0"/>
              <a:t> </a:t>
            </a:r>
            <a:r>
              <a:rPr lang="en-US" i="1" dirty="0"/>
              <a:t>Flickr</a:t>
            </a:r>
            <a:r>
              <a:rPr lang="en-US" dirty="0"/>
              <a:t>. Yahoo, Inc., 3 Jan. 2008. Web. 19 Jan. 2011. &lt;http://farm3.static.flickr.com/‌2314/‌2162902503_0a34d849f6.jpg&gt;.</a:t>
            </a:r>
          </a:p>
          <a:p>
            <a:r>
              <a:rPr lang="en-US" i="1" dirty="0"/>
              <a:t>The Drugs Don’t Work</a:t>
            </a:r>
            <a:r>
              <a:rPr lang="en-US" dirty="0"/>
              <a:t>. </a:t>
            </a:r>
            <a:r>
              <a:rPr lang="en-US" dirty="0" err="1"/>
              <a:t>N.d.</a:t>
            </a:r>
            <a:r>
              <a:rPr lang="en-US" dirty="0"/>
              <a:t> </a:t>
            </a:r>
            <a:r>
              <a:rPr lang="en-US" i="1" dirty="0"/>
              <a:t>greenfield.fortunecity.com</a:t>
            </a:r>
            <a:r>
              <a:rPr lang="en-US" dirty="0"/>
              <a:t>. </a:t>
            </a:r>
            <a:r>
              <a:rPr lang="en-US" dirty="0" err="1"/>
              <a:t>N.p</a:t>
            </a:r>
            <a:r>
              <a:rPr lang="en-US" dirty="0"/>
              <a:t>., </a:t>
            </a:r>
            <a:r>
              <a:rPr lang="en-US" dirty="0" err="1"/>
              <a:t>n.d.</a:t>
            </a:r>
            <a:r>
              <a:rPr lang="en-US" dirty="0"/>
              <a:t> Web. 19 Jan. 2011. &lt;http://greenfield.fortunecity.com/‌garden/‌156/‌drugs.jpg&gt;.</a:t>
            </a:r>
          </a:p>
          <a:p>
            <a:r>
              <a:rPr lang="en-US" i="1" dirty="0"/>
              <a:t>Eggs</a:t>
            </a:r>
            <a:r>
              <a:rPr lang="en-US" dirty="0"/>
              <a:t>. </a:t>
            </a:r>
            <a:r>
              <a:rPr lang="en-US" dirty="0" err="1"/>
              <a:t>N.d.</a:t>
            </a:r>
            <a:r>
              <a:rPr lang="en-US" dirty="0"/>
              <a:t> </a:t>
            </a:r>
            <a:r>
              <a:rPr lang="en-US" i="1" dirty="0"/>
              <a:t>cookies-in-motion.com</a:t>
            </a:r>
            <a:r>
              <a:rPr lang="en-US" dirty="0"/>
              <a:t>. </a:t>
            </a:r>
            <a:r>
              <a:rPr lang="en-US" dirty="0" err="1"/>
              <a:t>N.p</a:t>
            </a:r>
            <a:r>
              <a:rPr lang="en-US" dirty="0"/>
              <a:t>., 2005. Web. 19 Jan. 2011. &lt;http://www.cookies-in-motion.com/‌images/‌j0177949.jpg&gt;.</a:t>
            </a:r>
          </a:p>
          <a:p>
            <a:r>
              <a:rPr lang="en-US" i="1" dirty="0"/>
              <a:t>Flamingo Placard</a:t>
            </a:r>
            <a:r>
              <a:rPr lang="en-US" dirty="0"/>
              <a:t>. </a:t>
            </a:r>
            <a:r>
              <a:rPr lang="en-US" dirty="0" err="1"/>
              <a:t>N.d.</a:t>
            </a:r>
            <a:r>
              <a:rPr lang="en-US" dirty="0"/>
              <a:t> </a:t>
            </a:r>
            <a:r>
              <a:rPr lang="en-US" i="1" dirty="0"/>
              <a:t>blogspot.com</a:t>
            </a:r>
            <a:r>
              <a:rPr lang="en-US" dirty="0"/>
              <a:t>. </a:t>
            </a:r>
            <a:r>
              <a:rPr lang="en-US" dirty="0" err="1"/>
              <a:t>N.p</a:t>
            </a:r>
            <a:r>
              <a:rPr lang="en-US" dirty="0"/>
              <a:t>., 7 June 2007. Web. 19 Jan. 2011. &lt;http://bp0.blogger.com/‌_qIg2Z35lpoU/‌RmgeTzF7VeI/‌AAAAAAAAA7o/‌D6NIwcKi6vM/‌s1600/‌DSC01784_35%25.JPG&gt;.</a:t>
            </a:r>
          </a:p>
          <a:p>
            <a:r>
              <a:rPr lang="en-US" dirty="0" err="1"/>
              <a:t>Gemi</a:t>
            </a:r>
            <a:r>
              <a:rPr lang="en-US" dirty="0"/>
              <a:t>. Nov. 2010. Personal photograph by author.</a:t>
            </a:r>
          </a:p>
          <a:p>
            <a:r>
              <a:rPr lang="en-US" dirty="0"/>
              <a:t>Halloween Event. 31 Oct. 2010. Personal photograph by author.</a:t>
            </a:r>
          </a:p>
          <a:p>
            <a:r>
              <a:rPr lang="en-US" i="1" dirty="0"/>
              <a:t>House</a:t>
            </a:r>
            <a:r>
              <a:rPr lang="en-US" dirty="0"/>
              <a:t>. </a:t>
            </a:r>
            <a:r>
              <a:rPr lang="en-US" dirty="0" err="1"/>
              <a:t>N.d.</a:t>
            </a:r>
            <a:r>
              <a:rPr lang="en-US" dirty="0"/>
              <a:t> </a:t>
            </a:r>
            <a:r>
              <a:rPr lang="en-US" i="1" dirty="0" err="1"/>
              <a:t>FlickrCC</a:t>
            </a:r>
            <a:r>
              <a:rPr lang="en-US" dirty="0"/>
              <a:t>. </a:t>
            </a:r>
            <a:r>
              <a:rPr lang="en-US" dirty="0" err="1"/>
              <a:t>N.p</a:t>
            </a:r>
            <a:r>
              <a:rPr lang="en-US" dirty="0"/>
              <a:t>., </a:t>
            </a:r>
            <a:r>
              <a:rPr lang="en-US" dirty="0" err="1"/>
              <a:t>n.d.</a:t>
            </a:r>
            <a:r>
              <a:rPr lang="en-US" dirty="0"/>
              <a:t> Web. 19 Jan. 2011. &lt;http://farm1.static.flickr.com/‌39/‌75288146_8da927533e_m.jpg&gt;.</a:t>
            </a:r>
          </a:p>
          <a:p>
            <a:r>
              <a:rPr lang="en-US" i="1" dirty="0"/>
              <a:t>Human-Animal Bond</a:t>
            </a:r>
            <a:r>
              <a:rPr lang="en-US" dirty="0"/>
              <a:t>. </a:t>
            </a:r>
            <a:r>
              <a:rPr lang="en-US" dirty="0" err="1"/>
              <a:t>N.d.</a:t>
            </a:r>
            <a:r>
              <a:rPr lang="en-US" dirty="0"/>
              <a:t> </a:t>
            </a:r>
            <a:r>
              <a:rPr lang="en-US" i="1" dirty="0"/>
              <a:t>NC State University</a:t>
            </a:r>
            <a:r>
              <a:rPr lang="en-US" dirty="0"/>
              <a:t>. North Carolina Veterinary Medical Foundation, Inc., </a:t>
            </a:r>
            <a:r>
              <a:rPr lang="en-US" dirty="0" err="1"/>
              <a:t>n.d.</a:t>
            </a:r>
            <a:r>
              <a:rPr lang="en-US" dirty="0"/>
              <a:t> Web. 19 Jan. 2011. &lt;http://www.cvm.ncsu.edu/‌</a:t>
            </a:r>
            <a:r>
              <a:rPr lang="en-US" dirty="0" err="1"/>
              <a:t>ncvmf</a:t>
            </a:r>
            <a:r>
              <a:rPr lang="en-US" dirty="0"/>
              <a:t>/‌images/‌human-animal-bond1_000.jpg&gt;.</a:t>
            </a:r>
          </a:p>
          <a:p>
            <a:r>
              <a:rPr lang="en-US" dirty="0"/>
              <a:t>Kimble-Evans, Amanda. </a:t>
            </a:r>
            <a:r>
              <a:rPr lang="en-US" i="1" dirty="0"/>
              <a:t>Factory Farm Chicken</a:t>
            </a:r>
            <a:r>
              <a:rPr lang="en-US" dirty="0"/>
              <a:t>. </a:t>
            </a:r>
            <a:r>
              <a:rPr lang="en-US" dirty="0" err="1"/>
              <a:t>N.d.</a:t>
            </a:r>
            <a:r>
              <a:rPr lang="en-US" dirty="0"/>
              <a:t> </a:t>
            </a:r>
            <a:r>
              <a:rPr lang="en-US" i="1" dirty="0"/>
              <a:t>motherearthnews.com</a:t>
            </a:r>
            <a:r>
              <a:rPr lang="en-US" dirty="0"/>
              <a:t>. </a:t>
            </a:r>
            <a:r>
              <a:rPr lang="en-US" dirty="0" err="1"/>
              <a:t>N.p</a:t>
            </a:r>
            <a:r>
              <a:rPr lang="en-US" dirty="0"/>
              <a:t>., Oct. 2010. Web. 19 Jan. 2011. &lt;http://www.motherearthnews.com/‌</a:t>
            </a:r>
            <a:r>
              <a:rPr lang="en-US" dirty="0" err="1"/>
              <a:t>uploadedImages</a:t>
            </a:r>
            <a:r>
              <a:rPr lang="en-US" dirty="0"/>
              <a:t>/‌articles/‌issues/‌2010-10-01/‌MEN-ON10-gazette-factory-chickens.jpg</a:t>
            </a:r>
            <a:r>
              <a:rPr lang="en-US" dirty="0" smtClean="0"/>
              <a:t>&gt;.</a:t>
            </a:r>
          </a:p>
          <a:p>
            <a:r>
              <a:rPr lang="en-US" dirty="0"/>
              <a:t>Limon, Elle. </a:t>
            </a:r>
            <a:r>
              <a:rPr lang="en-US" i="1" dirty="0"/>
              <a:t>Another Starved Dog</a:t>
            </a:r>
            <a:r>
              <a:rPr lang="en-US" dirty="0"/>
              <a:t>. </a:t>
            </a:r>
            <a:r>
              <a:rPr lang="en-US" dirty="0" err="1"/>
              <a:t>N.d.</a:t>
            </a:r>
            <a:r>
              <a:rPr lang="en-US" dirty="0"/>
              <a:t> </a:t>
            </a:r>
            <a:r>
              <a:rPr lang="en-US" i="1" dirty="0"/>
              <a:t>Flickr</a:t>
            </a:r>
            <a:r>
              <a:rPr lang="en-US" dirty="0"/>
              <a:t>. Yahoo, Inc., 13 Aug. 2009. Web. 19 Jan. 2011. &lt;http://farm3.static.flickr.com/‌2625/‌3818620847_e6d2eded37.jpg&gt;.</a:t>
            </a:r>
          </a:p>
          <a:p>
            <a:r>
              <a:rPr lang="en-US" dirty="0"/>
              <a:t>“</a:t>
            </a:r>
            <a:r>
              <a:rPr lang="en-US" dirty="0" err="1"/>
              <a:t>Mappnig</a:t>
            </a:r>
            <a:r>
              <a:rPr lang="en-US" dirty="0"/>
              <a:t> Factory Farms.” Chart. </a:t>
            </a:r>
            <a:r>
              <a:rPr lang="en-US" i="1" dirty="0" err="1"/>
              <a:t>Ecocentric</a:t>
            </a:r>
            <a:r>
              <a:rPr lang="en-US" i="1" dirty="0"/>
              <a:t> Blog</a:t>
            </a:r>
            <a:r>
              <a:rPr lang="en-US" dirty="0"/>
              <a:t>. GRACE, 30 Nov. 2010. Web. 19 Jan. 2011. &lt;http://www.ecocentricblog.org/‌</a:t>
            </a:r>
            <a:r>
              <a:rPr lang="en-US" dirty="0" err="1"/>
              <a:t>thumb.php?src</a:t>
            </a:r>
            <a:r>
              <a:rPr lang="en-US" dirty="0"/>
              <a:t>=/‌images/‌photos/‌</a:t>
            </a:r>
            <a:r>
              <a:rPr lang="en-US" dirty="0" err="1"/>
              <a:t>ffmap.jpg&amp;w</a:t>
            </a:r>
            <a:r>
              <a:rPr lang="en-US" dirty="0"/>
              <a:t>=546&amp;h=270&amp;zc=0&amp;q=190&gt;.</a:t>
            </a:r>
          </a:p>
          <a:p>
            <a:r>
              <a:rPr lang="en-US" i="1" dirty="0"/>
              <a:t>Meat in Store</a:t>
            </a:r>
            <a:r>
              <a:rPr lang="en-US" dirty="0"/>
              <a:t>. </a:t>
            </a:r>
            <a:r>
              <a:rPr lang="en-US" dirty="0" err="1"/>
              <a:t>N.d.</a:t>
            </a:r>
            <a:r>
              <a:rPr lang="en-US" dirty="0"/>
              <a:t> </a:t>
            </a:r>
            <a:r>
              <a:rPr lang="en-US" i="1" dirty="0"/>
              <a:t>NYdailynews.com</a:t>
            </a:r>
            <a:r>
              <a:rPr lang="en-US" dirty="0"/>
              <a:t>. </a:t>
            </a:r>
            <a:r>
              <a:rPr lang="en-US" dirty="0" err="1"/>
              <a:t>N.p</a:t>
            </a:r>
            <a:r>
              <a:rPr lang="en-US" dirty="0"/>
              <a:t>., 29 Feb. 2010. Web. 19 Jan. 2011. &lt;http://assets.nydailynews.com/‌</a:t>
            </a:r>
            <a:r>
              <a:rPr lang="en-US" dirty="0" err="1"/>
              <a:t>img</a:t>
            </a:r>
            <a:r>
              <a:rPr lang="en-US" dirty="0"/>
              <a:t>/‌2010/‌02/‌26/‌alg_meat_grocery_store.jpg&gt;.</a:t>
            </a:r>
          </a:p>
          <a:p>
            <a:r>
              <a:rPr lang="en-US" i="1" dirty="0"/>
              <a:t>MEAT &amp; POULTRY</a:t>
            </a:r>
            <a:r>
              <a:rPr lang="en-US" dirty="0"/>
              <a:t>. </a:t>
            </a:r>
            <a:r>
              <a:rPr lang="en-US" dirty="0" err="1"/>
              <a:t>N.d.</a:t>
            </a:r>
            <a:r>
              <a:rPr lang="en-US" dirty="0"/>
              <a:t> </a:t>
            </a:r>
            <a:r>
              <a:rPr lang="en-US" i="1" dirty="0"/>
              <a:t>WholeFoodsMarket.com</a:t>
            </a:r>
            <a:r>
              <a:rPr lang="en-US" dirty="0"/>
              <a:t>. Whole Foods Market IP, L.P., 2011. Web. 19 Jan. 2011. &lt;http://wholefoodsmarket.com/‌stores/‌</a:t>
            </a:r>
            <a:r>
              <a:rPr lang="en-US" dirty="0" err="1"/>
              <a:t>annarbor</a:t>
            </a:r>
            <a:r>
              <a:rPr lang="en-US" dirty="0"/>
              <a:t>/‌files/‌2010/‌04/‌meat1.jpg</a:t>
            </a:r>
            <a:r>
              <a:rPr lang="en-US" dirty="0" smtClean="0"/>
              <a:t>&gt;.</a:t>
            </a:r>
            <a:endParaRPr lang="en-US" dirty="0"/>
          </a:p>
        </p:txBody>
      </p:sp>
    </p:spTree>
    <p:extLst>
      <p:ext uri="{BB962C8B-B14F-4D97-AF65-F5344CB8AC3E}">
        <p14:creationId xmlns:p14="http://schemas.microsoft.com/office/powerpoint/2010/main" xmlns="" val="13845632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3906861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15000"/>
          </a:xfrm>
        </p:spPr>
        <p:txBody>
          <a:bodyPr>
            <a:normAutofit fontScale="47500" lnSpcReduction="20000"/>
          </a:bodyPr>
          <a:lstStyle/>
          <a:p>
            <a:r>
              <a:rPr lang="en-US" i="1" dirty="0"/>
              <a:t>MEDIA</a:t>
            </a:r>
            <a:r>
              <a:rPr lang="en-US" dirty="0"/>
              <a:t>. </a:t>
            </a:r>
            <a:r>
              <a:rPr lang="en-US" dirty="0" err="1"/>
              <a:t>N.d.</a:t>
            </a:r>
            <a:r>
              <a:rPr lang="en-US" dirty="0"/>
              <a:t> </a:t>
            </a:r>
            <a:r>
              <a:rPr lang="en-US" i="1" dirty="0"/>
              <a:t>transcultural.wordpress.com</a:t>
            </a:r>
            <a:r>
              <a:rPr lang="en-US" dirty="0"/>
              <a:t>. WordPress.com, 28 Apr. 2008. Web. 19 Jan. 2011. &lt;http://transcultural.files.wordpress.com/‌2008/‌04/‌media.gif&gt;.</a:t>
            </a:r>
          </a:p>
          <a:p>
            <a:r>
              <a:rPr lang="en-US" i="1" dirty="0"/>
              <a:t>Mercedes the Polar Bear at Edinburgh Zoo</a:t>
            </a:r>
            <a:r>
              <a:rPr lang="en-US" dirty="0"/>
              <a:t>. </a:t>
            </a:r>
            <a:r>
              <a:rPr lang="en-US" dirty="0" err="1"/>
              <a:t>N.d.</a:t>
            </a:r>
            <a:r>
              <a:rPr lang="en-US" dirty="0"/>
              <a:t> </a:t>
            </a:r>
            <a:r>
              <a:rPr lang="en-US" i="1" dirty="0"/>
              <a:t>edsphotoblog.com</a:t>
            </a:r>
            <a:r>
              <a:rPr lang="en-US" dirty="0"/>
              <a:t>. </a:t>
            </a:r>
            <a:r>
              <a:rPr lang="en-US" dirty="0" err="1"/>
              <a:t>N.p</a:t>
            </a:r>
            <a:r>
              <a:rPr lang="en-US" dirty="0"/>
              <a:t>., 2007. Web. 19 Jan. 2011. &lt;http://edsphotoblog.com/‌</a:t>
            </a:r>
            <a:r>
              <a:rPr lang="en-US" dirty="0" err="1"/>
              <a:t>wp</a:t>
            </a:r>
            <a:r>
              <a:rPr lang="en-US" dirty="0"/>
              <a:t>-content/‌photos/‌800px/‌0311_polar_bear_edinburgh_zoo.jpg&gt;.</a:t>
            </a:r>
          </a:p>
          <a:p>
            <a:r>
              <a:rPr lang="en-US" i="1" dirty="0"/>
              <a:t>Milk Bottles</a:t>
            </a:r>
            <a:r>
              <a:rPr lang="en-US" dirty="0"/>
              <a:t>. </a:t>
            </a:r>
            <a:r>
              <a:rPr lang="en-US" dirty="0" err="1"/>
              <a:t>N.d.</a:t>
            </a:r>
            <a:r>
              <a:rPr lang="en-US" dirty="0"/>
              <a:t> </a:t>
            </a:r>
            <a:r>
              <a:rPr lang="en-US" i="1" dirty="0"/>
              <a:t>Channel4.com</a:t>
            </a:r>
            <a:r>
              <a:rPr lang="en-US" dirty="0"/>
              <a:t>. Channel 4, 2010. Web. 19 Jan. 2011. &lt;http://www.channel4.com/‌4homes/‌images/‌</a:t>
            </a:r>
            <a:r>
              <a:rPr lang="en-US" dirty="0" err="1"/>
              <a:t>mb</a:t>
            </a:r>
            <a:r>
              <a:rPr lang="en-US" dirty="0"/>
              <a:t>/‌Channel4/‌4homes/‌cleaning/‌Stains/‌Milk/‌milk-bottles-lg.jpg&gt;.</a:t>
            </a:r>
          </a:p>
          <a:p>
            <a:r>
              <a:rPr lang="en-US" i="1" dirty="0"/>
              <a:t>No room to move: An automatic milking shed  Read more: http://www.dailymail.co.uk/</a:t>
            </a:r>
            <a:r>
              <a:rPr lang="en-US" dirty="0"/>
              <a:t>‌</a:t>
            </a:r>
            <a:r>
              <a:rPr lang="en-US" i="1" dirty="0"/>
              <a:t>news/</a:t>
            </a:r>
            <a:r>
              <a:rPr lang="en-US" dirty="0"/>
              <a:t>‌</a:t>
            </a:r>
            <a:r>
              <a:rPr lang="en-US" i="1" dirty="0"/>
              <a:t>article-1254467/</a:t>
            </a:r>
            <a:r>
              <a:rPr lang="en-US" dirty="0"/>
              <a:t>‌</a:t>
            </a:r>
            <a:r>
              <a:rPr lang="en-US" i="1" dirty="0"/>
              <a:t>Battery-farm-cows-8-000-animals-housed-milk-factory.html#ixzz1BUvLxzej</a:t>
            </a:r>
            <a:r>
              <a:rPr lang="en-US" dirty="0"/>
              <a:t>. </a:t>
            </a:r>
            <a:r>
              <a:rPr lang="en-US" dirty="0" err="1"/>
              <a:t>N.d.</a:t>
            </a:r>
            <a:r>
              <a:rPr lang="en-US" dirty="0"/>
              <a:t> </a:t>
            </a:r>
            <a:r>
              <a:rPr lang="en-US" i="1" dirty="0" err="1"/>
              <a:t>MailOnline</a:t>
            </a:r>
            <a:r>
              <a:rPr lang="en-US" dirty="0"/>
              <a:t>. Associated Newspapers Ltd, 1 Mar. 2010. Web. 19 Jan. 2011. &lt;http://i.dailymail.co.uk/‌i/‌pix/‌2010/‌02/‌28/‌article-1254467-0881956E000005DC-488_468x301.jpg&gt;.</a:t>
            </a:r>
          </a:p>
          <a:p>
            <a:r>
              <a:rPr lang="en-US" i="1" dirty="0"/>
              <a:t>Paw Print</a:t>
            </a:r>
            <a:r>
              <a:rPr lang="en-US" dirty="0"/>
              <a:t>. </a:t>
            </a:r>
            <a:r>
              <a:rPr lang="en-US" dirty="0" err="1"/>
              <a:t>N.d.</a:t>
            </a:r>
            <a:r>
              <a:rPr lang="en-US" dirty="0"/>
              <a:t> </a:t>
            </a:r>
            <a:r>
              <a:rPr lang="en-US" i="1" dirty="0"/>
              <a:t>pointlomahigh.com</a:t>
            </a:r>
            <a:r>
              <a:rPr lang="en-US" dirty="0"/>
              <a:t>. </a:t>
            </a:r>
            <a:r>
              <a:rPr lang="en-US" dirty="0" err="1"/>
              <a:t>N.p</a:t>
            </a:r>
            <a:r>
              <a:rPr lang="en-US" dirty="0"/>
              <a:t>., </a:t>
            </a:r>
            <a:r>
              <a:rPr lang="en-US" dirty="0" err="1"/>
              <a:t>n.d.</a:t>
            </a:r>
            <a:r>
              <a:rPr lang="en-US" dirty="0"/>
              <a:t> Web. 19 Jan. 2011. &lt;http://www.pointlomahigh.com/‌</a:t>
            </a:r>
            <a:r>
              <a:rPr lang="en-US" dirty="0" err="1"/>
              <a:t>ourpages</a:t>
            </a:r>
            <a:r>
              <a:rPr lang="en-US" dirty="0"/>
              <a:t>/‌</a:t>
            </a:r>
            <a:r>
              <a:rPr lang="en-US" dirty="0" err="1"/>
              <a:t>forms_info</a:t>
            </a:r>
            <a:r>
              <a:rPr lang="en-US" dirty="0"/>
              <a:t>/‌Graphics%20and%20Logos/‌Paw%20Print/‌02%20Paw%20Prints-black%20jpg%20format.jpg&gt;.</a:t>
            </a:r>
          </a:p>
          <a:p>
            <a:r>
              <a:rPr lang="en-US" i="1" dirty="0"/>
              <a:t>PETA TO OPEN SERIES OF SLAUGHTERHOUSES</a:t>
            </a:r>
            <a:r>
              <a:rPr lang="en-US" dirty="0"/>
              <a:t>. </a:t>
            </a:r>
            <a:r>
              <a:rPr lang="en-US" dirty="0" err="1"/>
              <a:t>N.d.</a:t>
            </a:r>
            <a:r>
              <a:rPr lang="en-US" dirty="0"/>
              <a:t> </a:t>
            </a:r>
            <a:r>
              <a:rPr lang="en-US" i="1" dirty="0"/>
              <a:t>scrapetv.com</a:t>
            </a:r>
            <a:r>
              <a:rPr lang="en-US" dirty="0"/>
              <a:t>. </a:t>
            </a:r>
            <a:r>
              <a:rPr lang="en-US" dirty="0" err="1"/>
              <a:t>N.p</a:t>
            </a:r>
            <a:r>
              <a:rPr lang="en-US" dirty="0"/>
              <a:t>., 2 Oct. 2009. Web. 19 Jan. 2011. &lt;http://scrapetv.com/‌News/‌News%20Pages/‌Business/‌images-3/‌peta-slaughterhouse.jpg&gt;.</a:t>
            </a:r>
          </a:p>
          <a:p>
            <a:r>
              <a:rPr lang="en-US" i="1" dirty="0"/>
              <a:t>Piglets</a:t>
            </a:r>
            <a:r>
              <a:rPr lang="en-US" dirty="0"/>
              <a:t>. </a:t>
            </a:r>
            <a:r>
              <a:rPr lang="en-US" dirty="0" err="1"/>
              <a:t>N.d.</a:t>
            </a:r>
            <a:r>
              <a:rPr lang="en-US" dirty="0"/>
              <a:t> </a:t>
            </a:r>
            <a:r>
              <a:rPr lang="en-US" i="1" dirty="0" err="1"/>
              <a:t>Photobucket</a:t>
            </a:r>
            <a:r>
              <a:rPr lang="en-US" dirty="0"/>
              <a:t>. </a:t>
            </a:r>
            <a:r>
              <a:rPr lang="en-US" dirty="0" err="1"/>
              <a:t>Photobucket</a:t>
            </a:r>
            <a:r>
              <a:rPr lang="en-US" dirty="0"/>
              <a:t> Corporation, 2011. Web. 19 Jan. 2011. &lt;http://i363.photobucket.com/‌albums/‌oo79/‌</a:t>
            </a:r>
            <a:r>
              <a:rPr lang="en-US" dirty="0" err="1"/>
              <a:t>john_dxx</a:t>
            </a:r>
            <a:r>
              <a:rPr lang="en-US" dirty="0"/>
              <a:t>/‌pig-ff-11.jpg&gt;.</a:t>
            </a:r>
          </a:p>
          <a:p>
            <a:r>
              <a:rPr lang="en-US" i="1" dirty="0"/>
              <a:t>Pigs on Drugs</a:t>
            </a:r>
            <a:r>
              <a:rPr lang="en-US" dirty="0"/>
              <a:t>. </a:t>
            </a:r>
            <a:r>
              <a:rPr lang="en-US" dirty="0" err="1"/>
              <a:t>N.d.</a:t>
            </a:r>
            <a:r>
              <a:rPr lang="en-US" dirty="0"/>
              <a:t> </a:t>
            </a:r>
            <a:r>
              <a:rPr lang="en-US" i="1" dirty="0"/>
              <a:t>The Bovine</a:t>
            </a:r>
            <a:r>
              <a:rPr lang="en-US" dirty="0"/>
              <a:t>. WordPress.com, 16 Mar. 2009. Web. 19 Jan. 2011. &lt;http://i363.photobucket.com/‌albums/‌oo79/‌</a:t>
            </a:r>
            <a:r>
              <a:rPr lang="en-US" dirty="0" err="1"/>
              <a:t>john_dxx</a:t>
            </a:r>
            <a:r>
              <a:rPr lang="en-US" dirty="0"/>
              <a:t>/‌pig-ff-11.jpg&gt;.</a:t>
            </a:r>
          </a:p>
          <a:p>
            <a:r>
              <a:rPr lang="en-US" i="1" dirty="0"/>
              <a:t>Prison</a:t>
            </a:r>
            <a:r>
              <a:rPr lang="en-US" dirty="0"/>
              <a:t>. </a:t>
            </a:r>
            <a:r>
              <a:rPr lang="en-US" dirty="0" err="1"/>
              <a:t>N.d.</a:t>
            </a:r>
            <a:r>
              <a:rPr lang="en-US" dirty="0"/>
              <a:t> </a:t>
            </a:r>
            <a:r>
              <a:rPr lang="en-US" i="1" dirty="0"/>
              <a:t>channelstv.com</a:t>
            </a:r>
            <a:r>
              <a:rPr lang="en-US" dirty="0"/>
              <a:t>. </a:t>
            </a:r>
            <a:r>
              <a:rPr lang="en-US" dirty="0" err="1"/>
              <a:t>N.p</a:t>
            </a:r>
            <a:r>
              <a:rPr lang="en-US" dirty="0"/>
              <a:t>., 16 Nov. 2010. Web. 19 Jan. 2011. &lt;http://www.channelstv.com/‌images/‌</a:t>
            </a:r>
            <a:r>
              <a:rPr lang="en-US" dirty="0" err="1"/>
              <a:t>newsImages</a:t>
            </a:r>
            <a:r>
              <a:rPr lang="en-US" dirty="0"/>
              <a:t>/‌jail_bars_and_cuffs.jpg&gt;.</a:t>
            </a:r>
          </a:p>
          <a:p>
            <a:r>
              <a:rPr lang="en-US" i="1" dirty="0"/>
              <a:t>Protest Against Puppy Mills</a:t>
            </a:r>
            <a:r>
              <a:rPr lang="en-US" dirty="0"/>
              <a:t>. </a:t>
            </a:r>
            <a:r>
              <a:rPr lang="en-US" dirty="0" err="1"/>
              <a:t>N.d.</a:t>
            </a:r>
            <a:r>
              <a:rPr lang="en-US" dirty="0"/>
              <a:t> </a:t>
            </a:r>
            <a:r>
              <a:rPr lang="en-US" i="1" dirty="0"/>
              <a:t>meetup.com</a:t>
            </a:r>
            <a:r>
              <a:rPr lang="en-US" dirty="0"/>
              <a:t>. </a:t>
            </a:r>
            <a:r>
              <a:rPr lang="en-US" dirty="0" err="1"/>
              <a:t>N.p</a:t>
            </a:r>
            <a:r>
              <a:rPr lang="en-US" dirty="0"/>
              <a:t>., 26 Sept. 2009. Web. 19 Jan. 2011. &lt;http://photos4.meetupstatic.com/‌photos/‌event/‌e/‌2/‌b/‌b/‌highres_9658043.jpeg&gt;.</a:t>
            </a:r>
          </a:p>
          <a:p>
            <a:r>
              <a:rPr lang="en-US" i="1" dirty="0"/>
              <a:t>Puppy Mill Dog</a:t>
            </a:r>
            <a:r>
              <a:rPr lang="en-US" dirty="0"/>
              <a:t>. </a:t>
            </a:r>
            <a:r>
              <a:rPr lang="en-US" dirty="0" err="1"/>
              <a:t>N.d.</a:t>
            </a:r>
            <a:r>
              <a:rPr lang="en-US" dirty="0"/>
              <a:t> </a:t>
            </a:r>
            <a:r>
              <a:rPr lang="en-US" i="1" dirty="0"/>
              <a:t>desmoinesregister.com</a:t>
            </a:r>
            <a:r>
              <a:rPr lang="en-US" dirty="0"/>
              <a:t>. </a:t>
            </a:r>
            <a:r>
              <a:rPr lang="en-US" dirty="0" err="1"/>
              <a:t>N.p</a:t>
            </a:r>
            <a:r>
              <a:rPr lang="en-US" dirty="0"/>
              <a:t>., 17 Feb. 2010. Web. 19 Jan. 2011. &lt;http://blogs.desmoinesregister.com/‌</a:t>
            </a:r>
            <a:r>
              <a:rPr lang="en-US" dirty="0" err="1"/>
              <a:t>dmr</a:t>
            </a:r>
            <a:r>
              <a:rPr lang="en-US" dirty="0"/>
              <a:t>/‌</a:t>
            </a:r>
            <a:r>
              <a:rPr lang="en-US" dirty="0" err="1"/>
              <a:t>wp</a:t>
            </a:r>
            <a:r>
              <a:rPr lang="en-US" dirty="0"/>
              <a:t>-content/‌uploads/‌2010/‌02/‌Dog.jpg&gt;.</a:t>
            </a:r>
          </a:p>
          <a:p>
            <a:pPr marL="0" indent="0">
              <a:buNone/>
            </a:pPr>
            <a:endParaRPr lang="en-US" dirty="0"/>
          </a:p>
        </p:txBody>
      </p:sp>
    </p:spTree>
    <p:extLst>
      <p:ext uri="{BB962C8B-B14F-4D97-AF65-F5344CB8AC3E}">
        <p14:creationId xmlns:p14="http://schemas.microsoft.com/office/powerpoint/2010/main" xmlns="" val="417533591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4525963"/>
          </a:xfrm>
        </p:spPr>
        <p:txBody>
          <a:bodyPr>
            <a:normAutofit fontScale="55000" lnSpcReduction="20000"/>
          </a:bodyPr>
          <a:lstStyle/>
          <a:p>
            <a:r>
              <a:rPr lang="en-US" dirty="0"/>
              <a:t>Ray. Nov. 2010. Personal photograph by author.</a:t>
            </a:r>
          </a:p>
          <a:p>
            <a:r>
              <a:rPr lang="en-US" dirty="0"/>
              <a:t>Rosie. Nov. 2010. Personal photograph by author.</a:t>
            </a:r>
          </a:p>
          <a:p>
            <a:r>
              <a:rPr lang="en-US" i="1" dirty="0"/>
              <a:t>School of Fish</a:t>
            </a:r>
            <a:r>
              <a:rPr lang="en-US" dirty="0"/>
              <a:t>. </a:t>
            </a:r>
            <a:r>
              <a:rPr lang="en-US" dirty="0" err="1"/>
              <a:t>N.d.</a:t>
            </a:r>
            <a:r>
              <a:rPr lang="en-US" dirty="0"/>
              <a:t> </a:t>
            </a:r>
            <a:r>
              <a:rPr lang="en-US" i="1" dirty="0" err="1"/>
              <a:t>EarthLabs</a:t>
            </a:r>
            <a:r>
              <a:rPr lang="en-US" dirty="0"/>
              <a:t>. </a:t>
            </a:r>
            <a:r>
              <a:rPr lang="en-US" dirty="0" err="1"/>
              <a:t>N.p</a:t>
            </a:r>
            <a:r>
              <a:rPr lang="en-US" dirty="0"/>
              <a:t>., 13 Aug. 2008. Web. 19 Jan. 2011. &lt;http://classes.dma.ucla.edu/‌Winter06/‌161B/‌projects/‌</a:t>
            </a:r>
            <a:r>
              <a:rPr lang="en-US" dirty="0" err="1"/>
              <a:t>eric</a:t>
            </a:r>
            <a:r>
              <a:rPr lang="en-US" dirty="0"/>
              <a:t>/‌ps2/‌fish-school.jpg&gt;.</a:t>
            </a:r>
          </a:p>
          <a:p>
            <a:r>
              <a:rPr lang="en-US" i="1" dirty="0"/>
              <a:t>Spay and Save Logo</a:t>
            </a:r>
            <a:r>
              <a:rPr lang="en-US" dirty="0"/>
              <a:t>. </a:t>
            </a:r>
            <a:r>
              <a:rPr lang="en-US" dirty="0" err="1"/>
              <a:t>N.d.</a:t>
            </a:r>
            <a:r>
              <a:rPr lang="en-US" dirty="0"/>
              <a:t> </a:t>
            </a:r>
            <a:r>
              <a:rPr lang="en-US" i="1" dirty="0"/>
              <a:t>examiner.com</a:t>
            </a:r>
            <a:r>
              <a:rPr lang="en-US" dirty="0"/>
              <a:t>. </a:t>
            </a:r>
            <a:r>
              <a:rPr lang="en-US" dirty="0" err="1"/>
              <a:t>N.p</a:t>
            </a:r>
            <a:r>
              <a:rPr lang="en-US" dirty="0"/>
              <a:t>., 31 July 2009. Web. 19 Jan. 2011. &lt;http://www.examiner.com/‌images/‌blog/‌</a:t>
            </a:r>
            <a:r>
              <a:rPr lang="en-US" dirty="0" err="1"/>
              <a:t>wysiwyg</a:t>
            </a:r>
            <a:r>
              <a:rPr lang="en-US" dirty="0"/>
              <a:t>/‌image/‌logo(370).jpg</a:t>
            </a:r>
            <a:r>
              <a:rPr lang="en-US" dirty="0" smtClean="0"/>
              <a:t>&gt;.</a:t>
            </a:r>
          </a:p>
          <a:p>
            <a:r>
              <a:rPr lang="en-US" dirty="0" smtClean="0"/>
              <a:t>Swain</a:t>
            </a:r>
            <a:r>
              <a:rPr lang="en-US" dirty="0"/>
              <a:t>, Mike. </a:t>
            </a:r>
            <a:r>
              <a:rPr lang="en-US" i="1" dirty="0"/>
              <a:t>Lion Behind Bars</a:t>
            </a:r>
            <a:r>
              <a:rPr lang="en-US" dirty="0"/>
              <a:t>. </a:t>
            </a:r>
            <a:r>
              <a:rPr lang="en-US" dirty="0" err="1"/>
              <a:t>N.d.</a:t>
            </a:r>
            <a:r>
              <a:rPr lang="en-US" dirty="0"/>
              <a:t> </a:t>
            </a:r>
            <a:r>
              <a:rPr lang="en-US" dirty="0" err="1"/>
              <a:t>N.p</a:t>
            </a:r>
            <a:r>
              <a:rPr lang="en-US" dirty="0"/>
              <a:t>., 30 Apr. 2009. Web. 19 Jan. 2011. &lt;http://blogs.mirror.co.uk/‌science/‌</a:t>
            </a:r>
            <a:r>
              <a:rPr lang="en-US" dirty="0" err="1"/>
              <a:t>css</a:t>
            </a:r>
            <a:r>
              <a:rPr lang="en-US" dirty="0"/>
              <a:t>/‌Copyright%20Four%20Paws%20International%20and%20Mihai%20Vasile.%20Free%20to%20use.%20Lion%20in%20zoo.jpg&gt;.</a:t>
            </a:r>
          </a:p>
          <a:p>
            <a:r>
              <a:rPr lang="en-US" dirty="0" err="1"/>
              <a:t>Sweetpea</a:t>
            </a:r>
            <a:r>
              <a:rPr lang="en-US" dirty="0"/>
              <a:t>. Nov. 2010. Personal photograph by author.</a:t>
            </a:r>
          </a:p>
          <a:p>
            <a:r>
              <a:rPr lang="en-US" i="1" dirty="0"/>
              <a:t>Tom Regan</a:t>
            </a:r>
            <a:r>
              <a:rPr lang="en-US" dirty="0"/>
              <a:t>. </a:t>
            </a:r>
            <a:r>
              <a:rPr lang="en-US" dirty="0" err="1"/>
              <a:t>N.d.</a:t>
            </a:r>
            <a:r>
              <a:rPr lang="en-US" dirty="0"/>
              <a:t> </a:t>
            </a:r>
            <a:r>
              <a:rPr lang="en-US" i="1" dirty="0"/>
              <a:t>oneplanetoneperson.com</a:t>
            </a:r>
            <a:r>
              <a:rPr lang="en-US" dirty="0"/>
              <a:t>. </a:t>
            </a:r>
            <a:r>
              <a:rPr lang="en-US" dirty="0" err="1"/>
              <a:t>N.p</a:t>
            </a:r>
            <a:r>
              <a:rPr lang="en-US" dirty="0"/>
              <a:t>., 29 July 2009. Web. 19 Jan. 2011. &lt;http://www.oneplanetoneperson.com/‌</a:t>
            </a:r>
            <a:r>
              <a:rPr lang="en-US" dirty="0" err="1"/>
              <a:t>oneplanet</a:t>
            </a:r>
            <a:r>
              <a:rPr lang="en-US" dirty="0"/>
              <a:t>/‌</a:t>
            </a:r>
            <a:r>
              <a:rPr lang="en-US" dirty="0" err="1"/>
              <a:t>wp</a:t>
            </a:r>
            <a:r>
              <a:rPr lang="en-US" dirty="0"/>
              <a:t>-content/‌uploads/‌2010/‌07/‌tomregan.jpg&gt;.</a:t>
            </a:r>
          </a:p>
          <a:p>
            <a:r>
              <a:rPr lang="en-US" i="1" dirty="0"/>
              <a:t>Update on Grayson Puppy Mill</a:t>
            </a:r>
            <a:r>
              <a:rPr lang="en-US" dirty="0"/>
              <a:t>. </a:t>
            </a:r>
            <a:r>
              <a:rPr lang="en-US" dirty="0" err="1"/>
              <a:t>N.d.</a:t>
            </a:r>
            <a:r>
              <a:rPr lang="en-US" dirty="0"/>
              <a:t> </a:t>
            </a:r>
            <a:r>
              <a:rPr lang="en-US" i="1" dirty="0"/>
              <a:t>animalrightsblog.com</a:t>
            </a:r>
            <a:r>
              <a:rPr lang="en-US" dirty="0"/>
              <a:t>. </a:t>
            </a:r>
            <a:r>
              <a:rPr lang="en-US" dirty="0" err="1"/>
              <a:t>N.p</a:t>
            </a:r>
            <a:r>
              <a:rPr lang="en-US" dirty="0"/>
              <a:t>., 24 Nov. 2007. Web. 19 Jan. 2011. &lt;http://www.animalrightsblog.com/‌</a:t>
            </a:r>
            <a:r>
              <a:rPr lang="en-US" dirty="0" err="1"/>
              <a:t>wp</a:t>
            </a:r>
            <a:r>
              <a:rPr lang="en-US" dirty="0"/>
              <a:t>-content/‌uploads/‌2007/‌11/‌loveofdogs76.jpg&gt;.</a:t>
            </a:r>
          </a:p>
          <a:p>
            <a:r>
              <a:rPr lang="en-US" i="1" dirty="0"/>
              <a:t>Vegetarian Sign</a:t>
            </a:r>
            <a:r>
              <a:rPr lang="en-US" dirty="0"/>
              <a:t>. </a:t>
            </a:r>
            <a:r>
              <a:rPr lang="en-US" dirty="0" err="1"/>
              <a:t>N.d.</a:t>
            </a:r>
            <a:r>
              <a:rPr lang="en-US" dirty="0"/>
              <a:t> </a:t>
            </a:r>
            <a:r>
              <a:rPr lang="en-US" i="1" dirty="0"/>
              <a:t>free-images.com</a:t>
            </a:r>
            <a:r>
              <a:rPr lang="en-US" dirty="0"/>
              <a:t>. WordPress.com, 12 Nov. 2010. Web. 19 Jan. 2011. &lt;http://free-images-etc.rb-d.com/‌</a:t>
            </a:r>
            <a:r>
              <a:rPr lang="en-US" dirty="0" err="1"/>
              <a:t>wp</a:t>
            </a:r>
            <a:r>
              <a:rPr lang="en-US" dirty="0"/>
              <a:t>-content/‌uploads/‌vegetarian.jpg&gt;.</a:t>
            </a:r>
          </a:p>
          <a:p>
            <a:endParaRPr lang="en-US" dirty="0"/>
          </a:p>
        </p:txBody>
      </p:sp>
    </p:spTree>
    <p:extLst>
      <p:ext uri="{BB962C8B-B14F-4D97-AF65-F5344CB8AC3E}">
        <p14:creationId xmlns:p14="http://schemas.microsoft.com/office/powerpoint/2010/main" xmlns="" val="4557160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277799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http://www.dogtownrescue.com/thevictim.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067800"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5933850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6625</TotalTime>
  <Words>3521</Words>
  <Application>Microsoft Office PowerPoint</Application>
  <PresentationFormat>On-screen Show (4:3)</PresentationFormat>
  <Paragraphs>237</Paragraphs>
  <Slides>71</Slides>
  <Notes>50</Notes>
  <HiddenSlides>0</HiddenSlides>
  <MMClips>0</MMClips>
  <ScaleCrop>false</ScaleCrop>
  <HeadingPairs>
    <vt:vector size="4" baseType="variant">
      <vt:variant>
        <vt:lpstr>Theme</vt:lpstr>
      </vt:variant>
      <vt:variant>
        <vt:i4>1</vt:i4>
      </vt:variant>
      <vt:variant>
        <vt:lpstr>Slide Titles</vt:lpstr>
      </vt:variant>
      <vt:variant>
        <vt:i4>71</vt:i4>
      </vt:variant>
    </vt:vector>
  </HeadingPairs>
  <TitlesOfParts>
    <vt:vector size="72"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An Eye-Opening Experience…</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A special thanks to…</vt:lpstr>
      <vt:lpstr>Works Cited</vt:lpstr>
      <vt:lpstr>Slide 69</vt:lpstr>
      <vt:lpstr>Slide 70</vt:lpstr>
      <vt:lpstr>Slide 71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Sherwood</dc:creator>
  <cp:lastModifiedBy>116057hss</cp:lastModifiedBy>
  <cp:revision>82</cp:revision>
  <dcterms:created xsi:type="dcterms:W3CDTF">2011-01-03T21:51:35Z</dcterms:created>
  <dcterms:modified xsi:type="dcterms:W3CDTF">2011-01-20T17:12:45Z</dcterms:modified>
</cp:coreProperties>
</file>